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6" r:id="rId2"/>
    <p:sldId id="306"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54"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55"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6" r:id="rId69"/>
    <p:sldId id="357" r:id="rId70"/>
    <p:sldId id="358" r:id="rId71"/>
    <p:sldId id="359" r:id="rId72"/>
    <p:sldId id="360"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3" r:id="rId86"/>
    <p:sldId id="374" r:id="rId87"/>
    <p:sldId id="375" r:id="rId88"/>
    <p:sldId id="412" r:id="rId89"/>
    <p:sldId id="376" r:id="rId90"/>
    <p:sldId id="377" r:id="rId91"/>
    <p:sldId id="378" r:id="rId92"/>
    <p:sldId id="379" r:id="rId93"/>
    <p:sldId id="380" r:id="rId94"/>
    <p:sldId id="381"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1" r:id="rId118"/>
    <p:sldId id="410" r:id="rId119"/>
    <p:sldId id="257" r:id="rId120"/>
    <p:sldId id="263" r:id="rId121"/>
    <p:sldId id="264" r:id="rId122"/>
    <p:sldId id="260" r:id="rId123"/>
    <p:sldId id="265" r:id="rId124"/>
    <p:sldId id="266" r:id="rId125"/>
    <p:sldId id="267" r:id="rId126"/>
    <p:sldId id="268" r:id="rId127"/>
    <p:sldId id="269" r:id="rId128"/>
    <p:sldId id="270" r:id="rId129"/>
    <p:sldId id="271" r:id="rId130"/>
    <p:sldId id="272" r:id="rId131"/>
    <p:sldId id="275" r:id="rId132"/>
    <p:sldId id="274" r:id="rId133"/>
    <p:sldId id="276" r:id="rId134"/>
    <p:sldId id="277" r:id="rId135"/>
    <p:sldId id="258" r:id="rId136"/>
    <p:sldId id="278" r:id="rId137"/>
    <p:sldId id="279" r:id="rId138"/>
    <p:sldId id="280" r:id="rId139"/>
    <p:sldId id="282" r:id="rId140"/>
    <p:sldId id="281" r:id="rId141"/>
    <p:sldId id="283" r:id="rId142"/>
    <p:sldId id="286" r:id="rId143"/>
    <p:sldId id="284" r:id="rId144"/>
    <p:sldId id="285" r:id="rId145"/>
    <p:sldId id="385" r:id="rId146"/>
    <p:sldId id="386" r:id="rId147"/>
    <p:sldId id="387" r:id="rId148"/>
    <p:sldId id="287" r:id="rId1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3" autoAdjust="0"/>
    <p:restoredTop sz="83410"/>
  </p:normalViewPr>
  <p:slideViewPr>
    <p:cSldViewPr snapToGrid="0" snapToObjects="1">
      <p:cViewPr varScale="1">
        <p:scale>
          <a:sx n="69" d="100"/>
          <a:sy n="69" d="100"/>
        </p:scale>
        <p:origin x="4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D1995-43FC-984E-B8D4-DA90BE5E21C9}" type="datetimeFigureOut">
              <a:rPr kumimoji="1" lang="zh-CN" altLang="en-US" smtClean="0"/>
              <a:t>2018/4/11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49A1-6DF3-A244-BBFF-FA927DC930B0}" type="slidenum">
              <a:rPr kumimoji="1" lang="zh-CN" altLang="en-US" smtClean="0"/>
              <a:t>‹#›</a:t>
            </a:fld>
            <a:endParaRPr kumimoji="1" lang="zh-CN" altLang="en-US"/>
          </a:p>
        </p:txBody>
      </p:sp>
    </p:spTree>
    <p:extLst>
      <p:ext uri="{BB962C8B-B14F-4D97-AF65-F5344CB8AC3E}">
        <p14:creationId xmlns:p14="http://schemas.microsoft.com/office/powerpoint/2010/main" val="177168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此时没办法看出主成分！</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24</a:t>
            </a:fld>
            <a:endParaRPr lang="zh-CN" altLang="en-US"/>
          </a:p>
        </p:txBody>
      </p:sp>
    </p:spTree>
    <p:extLst>
      <p:ext uri="{BB962C8B-B14F-4D97-AF65-F5344CB8AC3E}">
        <p14:creationId xmlns:p14="http://schemas.microsoft.com/office/powerpoint/2010/main" val="391270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：对于自编码器，我们往往并不关系输出是啥（不关心解码），我们真正关心的是 中间层的编码 ，或者说是 从输入到编码的映射 。</a:t>
            </a:r>
            <a:endParaRPr lang="en-US" altLang="zh-CN" dirty="0" smtClean="0"/>
          </a:p>
          <a:p>
            <a:r>
              <a:rPr lang="en-US" altLang="zh-CN" dirty="0" smtClean="0"/>
              <a:t>2</a:t>
            </a:r>
            <a:r>
              <a:rPr lang="zh-CN" altLang="en-US" dirty="0" smtClean="0"/>
              <a:t>：在我们强迫编码</a:t>
            </a:r>
            <a:r>
              <a:rPr lang="en-US" altLang="zh-CN" dirty="0" smtClean="0"/>
              <a:t>y</a:t>
            </a:r>
            <a:r>
              <a:rPr lang="zh-CN" altLang="en-US" dirty="0" smtClean="0"/>
              <a:t>和输入</a:t>
            </a:r>
            <a:r>
              <a:rPr lang="en-US" altLang="zh-CN" dirty="0" smtClean="0"/>
              <a:t>x</a:t>
            </a:r>
            <a:r>
              <a:rPr lang="zh-CN" altLang="en-US" dirty="0" smtClean="0"/>
              <a:t>不同的情况下，系统还能够去复原原始信号</a:t>
            </a:r>
            <a:r>
              <a:rPr lang="en-US" altLang="zh-CN" dirty="0" smtClean="0"/>
              <a:t>x</a:t>
            </a:r>
            <a:r>
              <a:rPr lang="zh-CN" altLang="en-US" dirty="0" smtClean="0"/>
              <a:t>，那么说明 编码</a:t>
            </a:r>
            <a:r>
              <a:rPr lang="en-US" altLang="zh-CN" dirty="0" smtClean="0"/>
              <a:t>y</a:t>
            </a:r>
            <a:r>
              <a:rPr lang="zh-CN" altLang="en-US" dirty="0" smtClean="0"/>
              <a:t>已经承载了原始数据的所有信息，但以一种不同的形式 ！这就是 特征提取，而且是自动学出来的！</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47</a:t>
            </a:fld>
            <a:endParaRPr lang="zh-CN" altLang="en-US"/>
          </a:p>
        </p:txBody>
      </p:sp>
    </p:spTree>
    <p:extLst>
      <p:ext uri="{BB962C8B-B14F-4D97-AF65-F5344CB8AC3E}">
        <p14:creationId xmlns:p14="http://schemas.microsoft.com/office/powerpoint/2010/main" val="233053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网络将输入层数据</a:t>
            </a:r>
            <a:r>
              <a:rPr lang="en-US" altLang="zh-CN" dirty="0" smtClean="0"/>
              <a:t>x</a:t>
            </a:r>
            <a:r>
              <a:rPr lang="zh-CN" altLang="en-US" dirty="0" smtClean="0"/>
              <a:t>转换到中间层，再转换到输出层</a:t>
            </a:r>
            <a:r>
              <a:rPr lang="en-US" altLang="zh-CN" dirty="0" smtClean="0"/>
              <a:t>y</a:t>
            </a:r>
            <a:r>
              <a:rPr lang="zh-CN" altLang="en-US" dirty="0" smtClean="0"/>
              <a:t>。图中的每个节点代表数据的一个维度。没两层之间的变换都是线性变换加非线性激活。</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48</a:t>
            </a:fld>
            <a:endParaRPr lang="zh-CN" altLang="en-US"/>
          </a:p>
        </p:txBody>
      </p:sp>
    </p:spTree>
    <p:extLst>
      <p:ext uri="{BB962C8B-B14F-4D97-AF65-F5344CB8AC3E}">
        <p14:creationId xmlns:p14="http://schemas.microsoft.com/office/powerpoint/2010/main" val="2632138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：利用训练数据训练这个网络，等训练结束后，这个网络即学习出了</a:t>
            </a:r>
            <a:r>
              <a:rPr lang="en-US" altLang="zh-CN" dirty="0" err="1" smtClean="0"/>
              <a:t>x→h→x</a:t>
            </a:r>
            <a:r>
              <a:rPr lang="zh-CN" altLang="en-US" dirty="0" smtClean="0"/>
              <a:t>的能力。</a:t>
            </a:r>
            <a:endParaRPr lang="en-US" altLang="zh-CN" dirty="0" smtClean="0"/>
          </a:p>
          <a:p>
            <a:r>
              <a:rPr lang="en-US" altLang="zh-CN" dirty="0" smtClean="0"/>
              <a:t>2</a:t>
            </a:r>
            <a:r>
              <a:rPr lang="zh-CN" altLang="en-US" dirty="0" smtClean="0"/>
              <a:t>：</a:t>
            </a:r>
            <a:r>
              <a:rPr lang="en-US" altLang="zh-CN" dirty="0" smtClean="0"/>
              <a:t>h</a:t>
            </a:r>
            <a:r>
              <a:rPr lang="zh-CN" altLang="en-US" dirty="0" smtClean="0"/>
              <a:t>是至关重要的，因为它是在尽量不损失信息量的情况下，对原始数据的另一种表达</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49</a:t>
            </a:fld>
            <a:endParaRPr lang="zh-CN" altLang="en-US"/>
          </a:p>
        </p:txBody>
      </p:sp>
    </p:spTree>
    <p:extLst>
      <p:ext uri="{BB962C8B-B14F-4D97-AF65-F5344CB8AC3E}">
        <p14:creationId xmlns:p14="http://schemas.microsoft.com/office/powerpoint/2010/main" val="2459896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损失函数写成二次误差和交叉熵的形式都可以。如果输入神经元是任意实数一般采用二次误差</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50</a:t>
            </a:fld>
            <a:endParaRPr lang="zh-CN" altLang="en-US"/>
          </a:p>
        </p:txBody>
      </p:sp>
    </p:spTree>
    <p:extLst>
      <p:ext uri="{BB962C8B-B14F-4D97-AF65-F5344CB8AC3E}">
        <p14:creationId xmlns:p14="http://schemas.microsoft.com/office/powerpoint/2010/main" val="48119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smtClean="0"/>
              <a:t>：</a:t>
            </a:r>
            <a:r>
              <a:rPr lang="zh-CN" altLang="en-US" sz="1200" smtClean="0">
                <a:latin typeface="黑体" pitchFamily="49" charset="-122"/>
                <a:ea typeface="黑体" pitchFamily="49" charset="-122"/>
              </a:rPr>
              <a:t>网络试图以更小的维度去描述原始数据而尽量不损失数据信息</a:t>
            </a:r>
            <a:endParaRPr lang="zh-CN" altLang="en-US"/>
          </a:p>
        </p:txBody>
      </p:sp>
      <p:sp>
        <p:nvSpPr>
          <p:cNvPr id="4" name="灯片编号占位符 3"/>
          <p:cNvSpPr>
            <a:spLocks noGrp="1"/>
          </p:cNvSpPr>
          <p:nvPr>
            <p:ph type="sldNum" sz="quarter" idx="10"/>
          </p:nvPr>
        </p:nvSpPr>
        <p:spPr/>
        <p:txBody>
          <a:bodyPr/>
          <a:lstStyle/>
          <a:p>
            <a:fld id="{A52091C4-3B34-4B43-803A-C470A912F67C}" type="slidenum">
              <a:rPr lang="zh-CN" altLang="en-US" smtClean="0"/>
              <a:t>51</a:t>
            </a:fld>
            <a:endParaRPr lang="zh-CN" altLang="en-US"/>
          </a:p>
        </p:txBody>
      </p:sp>
    </p:spTree>
    <p:extLst>
      <p:ext uri="{BB962C8B-B14F-4D97-AF65-F5344CB8AC3E}">
        <p14:creationId xmlns:p14="http://schemas.microsoft.com/office/powerpoint/2010/main" val="3119700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增强了数据对于噪声的容忍程度！</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52</a:t>
            </a:fld>
            <a:endParaRPr lang="zh-CN" altLang="en-US"/>
          </a:p>
        </p:txBody>
      </p:sp>
    </p:spTree>
    <p:extLst>
      <p:ext uri="{BB962C8B-B14F-4D97-AF65-F5344CB8AC3E}">
        <p14:creationId xmlns:p14="http://schemas.microsoft.com/office/powerpoint/2010/main" val="774038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dirty="0" smtClean="0">
                <a:effectLst/>
              </a:rPr>
              <a:t>样本x按照qD分布加入随机噪声后变为</a:t>
            </a:r>
            <a:r>
              <a:rPr lang="zh-CN" altLang="en-US" dirty="0" smtClean="0">
                <a:effectLst/>
              </a:rPr>
              <a:t>！！这里并不是加入高斯噪声，而是以一定概率使输入层节点的值清为</a:t>
            </a:r>
            <a:r>
              <a:rPr lang="en-US" altLang="zh-CN" dirty="0" smtClean="0">
                <a:effectLst/>
              </a:rPr>
              <a:t>0</a:t>
            </a:r>
          </a:p>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53</a:t>
            </a:fld>
            <a:endParaRPr lang="zh-CN" altLang="en-US"/>
          </a:p>
        </p:txBody>
      </p:sp>
    </p:spTree>
    <p:extLst>
      <p:ext uri="{BB962C8B-B14F-4D97-AF65-F5344CB8AC3E}">
        <p14:creationId xmlns:p14="http://schemas.microsoft.com/office/powerpoint/2010/main" val="322967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现在使用比较多的</a:t>
            </a:r>
            <a:r>
              <a:rPr lang="en-US" altLang="zh-CN" dirty="0" smtClean="0"/>
              <a:t>noise</a:t>
            </a:r>
            <a:r>
              <a:rPr lang="zh-CN" altLang="en-US" dirty="0" smtClean="0"/>
              <a:t>主要是</a:t>
            </a:r>
            <a:r>
              <a:rPr lang="en-US" altLang="zh-CN" dirty="0" smtClean="0"/>
              <a:t>mask noise</a:t>
            </a:r>
            <a:r>
              <a:rPr lang="zh-CN" altLang="en-US" dirty="0" smtClean="0"/>
              <a:t>，即原始数据中部分数据缺失</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54</a:t>
            </a:fld>
            <a:endParaRPr lang="zh-CN" altLang="en-US"/>
          </a:p>
        </p:txBody>
      </p:sp>
    </p:spTree>
    <p:extLst>
      <p:ext uri="{BB962C8B-B14F-4D97-AF65-F5344CB8AC3E}">
        <p14:creationId xmlns:p14="http://schemas.microsoft.com/office/powerpoint/2010/main" val="967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：，比如人眼看物体时，如果物体某一小部分被遮住了，人依然能够将其识别出来，</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：这种相等函数的表示有个缺点就是当测试样本和训练样本不符合同一分布，即相差较大时，效果不好，明显，</a:t>
            </a:r>
            <a:r>
              <a:rPr lang="en-US" altLang="zh-CN" dirty="0" err="1" smtClean="0"/>
              <a:t>dAE</a:t>
            </a:r>
            <a:r>
              <a:rPr lang="zh-CN" altLang="en-US" dirty="0" smtClean="0"/>
              <a:t>在这方面的处理有所进步。</a:t>
            </a:r>
          </a:p>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55</a:t>
            </a:fld>
            <a:endParaRPr lang="zh-CN" altLang="en-US"/>
          </a:p>
        </p:txBody>
      </p:sp>
    </p:spTree>
    <p:extLst>
      <p:ext uri="{BB962C8B-B14F-4D97-AF65-F5344CB8AC3E}">
        <p14:creationId xmlns:p14="http://schemas.microsoft.com/office/powerpoint/2010/main" val="2911982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：而普通的</a:t>
            </a:r>
            <a:r>
              <a:rPr lang="en-US" altLang="zh-CN" dirty="0" err="1" smtClean="0"/>
              <a:t>autoencoder</a:t>
            </a:r>
            <a:r>
              <a:rPr lang="zh-CN" altLang="en-US" dirty="0" smtClean="0"/>
              <a:t>，即使是加入了稀疏约束，其提取出的特征也不是都在这个低维曲面上（虽然这样也能提取出原始数据的主要信息）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：原始数据</a:t>
            </a:r>
            <a:r>
              <a:rPr lang="en-US" altLang="zh-CN" dirty="0" smtClean="0"/>
              <a:t>x</a:t>
            </a:r>
            <a:r>
              <a:rPr lang="zh-CN" altLang="en-US" dirty="0" smtClean="0"/>
              <a:t>的分布是一条曲线，经过噪声处理后，得到的数据将偏离流行曲线，然后通过三层的自编码器来重构数据</a:t>
            </a:r>
            <a:r>
              <a:rPr lang="en-US" altLang="zh-CN" dirty="0" smtClean="0"/>
              <a:t>x</a:t>
            </a:r>
            <a:r>
              <a:rPr lang="zh-CN" altLang="en-US" dirty="0" smtClean="0"/>
              <a:t>，重构的过程相当于将</a:t>
            </a:r>
            <a:r>
              <a:rPr lang="en-US" altLang="zh-CN" dirty="0" smtClean="0"/>
              <a:t>x^</a:t>
            </a:r>
            <a:r>
              <a:rPr lang="zh-CN" altLang="en-US" dirty="0" smtClean="0"/>
              <a:t>重新投影回流行曲线上。由于两者之间有偏差，从而增强了网络对数据噪声的容忍程度</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56</a:t>
            </a:fld>
            <a:endParaRPr lang="zh-CN" altLang="en-US"/>
          </a:p>
        </p:txBody>
      </p:sp>
    </p:spTree>
    <p:extLst>
      <p:ext uri="{BB962C8B-B14F-4D97-AF65-F5344CB8AC3E}">
        <p14:creationId xmlns:p14="http://schemas.microsoft.com/office/powerpoint/2010/main" val="331408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主成分分析，最早由皮尔逊在</a:t>
            </a:r>
            <a:r>
              <a:rPr lang="en-US" altLang="zh-CN" dirty="0" smtClean="0"/>
              <a:t>1901</a:t>
            </a:r>
            <a:r>
              <a:rPr lang="zh-CN" altLang="en-US" dirty="0" smtClean="0"/>
              <a:t>年提出，后来被霍特林发展</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26</a:t>
            </a:fld>
            <a:endParaRPr lang="zh-CN" altLang="en-US"/>
          </a:p>
        </p:txBody>
      </p:sp>
    </p:spTree>
    <p:extLst>
      <p:ext uri="{BB962C8B-B14F-4D97-AF65-F5344CB8AC3E}">
        <p14:creationId xmlns:p14="http://schemas.microsoft.com/office/powerpoint/2010/main" val="204419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：逐层进行训练，整个过程相往上盖房子，这就是逐层非监督预训练！</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58</a:t>
            </a:fld>
            <a:endParaRPr lang="zh-CN" altLang="en-US"/>
          </a:p>
        </p:txBody>
      </p:sp>
    </p:spTree>
    <p:extLst>
      <p:ext uri="{BB962C8B-B14F-4D97-AF65-F5344CB8AC3E}">
        <p14:creationId xmlns:p14="http://schemas.microsoft.com/office/powerpoint/2010/main" val="2302893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：比如，当</a:t>
            </a:r>
            <a:r>
              <a:rPr lang="en-US" altLang="zh-CN" dirty="0" smtClean="0"/>
              <a:t>ρ=0.05</a:t>
            </a:r>
            <a:r>
              <a:rPr lang="zh-CN" altLang="en-US" dirty="0" smtClean="0"/>
              <a:t>时，可以认为隐层节点在</a:t>
            </a:r>
            <a:r>
              <a:rPr lang="en-US" altLang="zh-CN" dirty="0" smtClean="0"/>
              <a:t>95%</a:t>
            </a:r>
            <a:r>
              <a:rPr lang="zh-CN" altLang="en-US" dirty="0" smtClean="0"/>
              <a:t>的时间里都是被一直的，只有</a:t>
            </a:r>
            <a:r>
              <a:rPr lang="en-US" altLang="zh-CN" dirty="0" smtClean="0"/>
              <a:t>5%</a:t>
            </a:r>
            <a:r>
              <a:rPr lang="zh-CN" altLang="en-US" dirty="0" smtClean="0"/>
              <a:t>的机会被激活。</a:t>
            </a:r>
            <a:endParaRPr lang="en-US" altLang="zh-CN" dirty="0" smtClean="0"/>
          </a:p>
          <a:p>
            <a:r>
              <a:rPr lang="en-US" altLang="zh-CN" dirty="0" smtClean="0"/>
              <a:t>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59</a:t>
            </a:fld>
            <a:endParaRPr lang="zh-CN" altLang="en-US"/>
          </a:p>
        </p:txBody>
      </p:sp>
    </p:spTree>
    <p:extLst>
      <p:ext uri="{BB962C8B-B14F-4D97-AF65-F5344CB8AC3E}">
        <p14:creationId xmlns:p14="http://schemas.microsoft.com/office/powerpoint/2010/main" val="1409767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在下图中假设平均激活度</a:t>
            </a:r>
            <a:r>
              <a:rPr lang="en-US" altLang="zh-CN" dirty="0" smtClean="0"/>
              <a:t>ρ=0.2.</a:t>
            </a:r>
          </a:p>
          <a:p>
            <a:r>
              <a:rPr lang="en-US" altLang="zh-CN" dirty="0" smtClean="0"/>
              <a:t>2:</a:t>
            </a:r>
            <a:r>
              <a:rPr lang="zh-CN" altLang="en-US" dirty="0" smtClean="0"/>
              <a:t>实际激活度</a:t>
            </a:r>
            <a:r>
              <a:rPr lang="en-US" altLang="zh-CN" dirty="0" smtClean="0"/>
              <a:t>0.2</a:t>
            </a:r>
            <a:r>
              <a:rPr lang="zh-CN" altLang="en-US" dirty="0" smtClean="0"/>
              <a:t>时达到它的最小值</a:t>
            </a:r>
            <a:r>
              <a:rPr lang="en-US" altLang="zh-CN" dirty="0" smtClean="0"/>
              <a:t>0</a:t>
            </a:r>
            <a:r>
              <a:rPr lang="zh-CN" altLang="en-US" dirty="0" smtClean="0"/>
              <a:t>，而靠近</a:t>
            </a:r>
            <a:r>
              <a:rPr lang="en-US" altLang="zh-CN" dirty="0" smtClean="0"/>
              <a:t>0</a:t>
            </a:r>
            <a:r>
              <a:rPr lang="zh-CN" altLang="en-US" dirty="0" smtClean="0"/>
              <a:t>或者</a:t>
            </a:r>
            <a:r>
              <a:rPr lang="en-US" altLang="zh-CN" dirty="0" smtClean="0"/>
              <a:t>1</a:t>
            </a:r>
            <a:r>
              <a:rPr lang="zh-CN" altLang="en-US" dirty="0" smtClean="0"/>
              <a:t>的时候，相对熵则变得非常大</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61</a:t>
            </a:fld>
            <a:endParaRPr lang="zh-CN" altLang="en-US"/>
          </a:p>
        </p:txBody>
      </p:sp>
    </p:spTree>
    <p:extLst>
      <p:ext uri="{BB962C8B-B14F-4D97-AF65-F5344CB8AC3E}">
        <p14:creationId xmlns:p14="http://schemas.microsoft.com/office/powerpoint/2010/main" val="223393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：其实就是限制每次得到的表达</a:t>
            </a:r>
            <a:r>
              <a:rPr lang="en-US" altLang="zh-CN" dirty="0" smtClean="0"/>
              <a:t>code</a:t>
            </a:r>
            <a:r>
              <a:rPr lang="zh-CN" altLang="en-US" dirty="0" smtClean="0"/>
              <a:t>尽量稀疏。因为稀疏的表达往往比其他的表达要有效</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62</a:t>
            </a:fld>
            <a:endParaRPr lang="zh-CN" altLang="en-US"/>
          </a:p>
        </p:txBody>
      </p:sp>
    </p:spTree>
    <p:extLst>
      <p:ext uri="{BB962C8B-B14F-4D97-AF65-F5344CB8AC3E}">
        <p14:creationId xmlns:p14="http://schemas.microsoft.com/office/powerpoint/2010/main" val="232827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与</a:t>
            </a:r>
            <a:r>
              <a:rPr lang="en-US" altLang="zh-CN" dirty="0" smtClean="0"/>
              <a:t>AE</a:t>
            </a:r>
            <a:r>
              <a:rPr lang="zh-CN" altLang="en-US" dirty="0" smtClean="0"/>
              <a:t>不同的是第</a:t>
            </a:r>
            <a:r>
              <a:rPr lang="en-US" altLang="zh-CN" dirty="0" smtClean="0"/>
              <a:t>3</a:t>
            </a:r>
            <a:r>
              <a:rPr lang="zh-CN" altLang="en-US" dirty="0" smtClean="0"/>
              <a:t>步，这里对得到的中间</a:t>
            </a:r>
            <a:r>
              <a:rPr lang="en-US" altLang="zh-CN" dirty="0" smtClean="0"/>
              <a:t>code</a:t>
            </a:r>
            <a:r>
              <a:rPr lang="zh-CN" altLang="en-US" dirty="0" smtClean="0"/>
              <a:t>进行了一个</a:t>
            </a:r>
            <a:r>
              <a:rPr lang="en-US" altLang="zh-CN" dirty="0" smtClean="0"/>
              <a:t>K-Competitive</a:t>
            </a:r>
            <a:r>
              <a:rPr lang="zh-CN" altLang="en-US" dirty="0" smtClean="0"/>
              <a:t>的操作</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64</a:t>
            </a:fld>
            <a:endParaRPr lang="zh-CN" altLang="en-US"/>
          </a:p>
        </p:txBody>
      </p:sp>
    </p:spTree>
    <p:extLst>
      <p:ext uri="{BB962C8B-B14F-4D97-AF65-F5344CB8AC3E}">
        <p14:creationId xmlns:p14="http://schemas.microsoft.com/office/powerpoint/2010/main" val="95773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en-US" dirty="0" smtClean="0">
                <a:effectLst/>
              </a:rPr>
              <a:t>所以作者让这些神经元进行竞争来学习得到输入的一个模板表达，</a:t>
            </a:r>
            <a:endParaRPr lang="en-US" altLang="zh-CN" dirty="0" smtClean="0">
              <a:effectLst/>
            </a:endParaRPr>
          </a:p>
          <a:p>
            <a:r>
              <a:rPr lang="en-US" altLang="zh-CN" dirty="0" smtClean="0"/>
              <a:t>2</a:t>
            </a:r>
            <a:r>
              <a:rPr lang="zh-CN" altLang="en-US" dirty="0" smtClean="0"/>
              <a:t>：胜利者中又分为</a:t>
            </a:r>
            <a:r>
              <a:rPr lang="en-US" altLang="zh-CN" dirty="0" smtClean="0"/>
              <a:t>positive</a:t>
            </a:r>
            <a:r>
              <a:rPr lang="zh-CN" altLang="en-US" dirty="0" smtClean="0"/>
              <a:t>胜利者和</a:t>
            </a:r>
            <a:r>
              <a:rPr lang="en-US" altLang="zh-CN" dirty="0" smtClean="0"/>
              <a:t>Negative</a:t>
            </a:r>
            <a:r>
              <a:rPr lang="zh-CN" altLang="en-US" dirty="0" smtClean="0"/>
              <a:t>胜利者，</a:t>
            </a:r>
            <a:r>
              <a:rPr lang="en-US" altLang="zh-CN" dirty="0" err="1" smtClean="0"/>
              <a:t>pos</a:t>
            </a:r>
            <a:r>
              <a:rPr lang="en-US" altLang="zh-CN" dirty="0" smtClean="0"/>
              <a:t> </a:t>
            </a:r>
            <a:r>
              <a:rPr lang="zh-CN" altLang="en-US" dirty="0" smtClean="0"/>
              <a:t>胜利者得到取值为正的失败者神经元的能量，</a:t>
            </a:r>
            <a:r>
              <a:rPr lang="en-US" altLang="zh-CN" dirty="0" err="1" smtClean="0"/>
              <a:t>neg</a:t>
            </a:r>
            <a:r>
              <a:rPr lang="zh-CN" altLang="en-US" dirty="0" smtClean="0"/>
              <a:t>胜利者得到取值为负的失败者神经元的能量</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65</a:t>
            </a:fld>
            <a:endParaRPr lang="zh-CN" altLang="en-US"/>
          </a:p>
        </p:txBody>
      </p:sp>
    </p:spTree>
    <p:extLst>
      <p:ext uri="{BB962C8B-B14F-4D97-AF65-F5344CB8AC3E}">
        <p14:creationId xmlns:p14="http://schemas.microsoft.com/office/powerpoint/2010/main" val="2487527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66</a:t>
            </a:fld>
            <a:endParaRPr lang="zh-CN" altLang="en-US"/>
          </a:p>
        </p:txBody>
      </p:sp>
    </p:spTree>
    <p:extLst>
      <p:ext uri="{BB962C8B-B14F-4D97-AF65-F5344CB8AC3E}">
        <p14:creationId xmlns:p14="http://schemas.microsoft.com/office/powerpoint/2010/main" val="438363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：对于分类分类任务来说，一般会在最后一层加上一个分类器</a:t>
            </a:r>
            <a:endParaRPr lang="en-US" altLang="zh-CN" dirty="0" smtClean="0"/>
          </a:p>
          <a:p>
            <a:r>
              <a:rPr lang="en-US" altLang="zh-CN" dirty="0" smtClean="0"/>
              <a:t>2</a:t>
            </a:r>
            <a:r>
              <a:rPr lang="zh-CN" altLang="en-US" dirty="0" smtClean="0"/>
              <a:t>：对于分类任务，往往在</a:t>
            </a:r>
            <a:r>
              <a:rPr lang="en-US" altLang="zh-CN" dirty="0" smtClean="0"/>
              <a:t>SAE</a:t>
            </a:r>
            <a:r>
              <a:rPr lang="zh-CN" altLang="en-US" dirty="0" smtClean="0"/>
              <a:t>顶端再添加一分类层（如</a:t>
            </a:r>
            <a:r>
              <a:rPr lang="en-US" altLang="zh-CN" dirty="0" err="1" smtClean="0"/>
              <a:t>Softmax</a:t>
            </a:r>
            <a:r>
              <a:rPr lang="zh-CN" altLang="en-US" dirty="0" smtClean="0"/>
              <a:t>层），并结合有标注的训练数据，在误差函数的指导下，对系统的参数进行微调，以使得整个网络能够完成所需的分类任务</a:t>
            </a:r>
            <a:endParaRPr lang="en-US" altLang="zh-CN" dirty="0" smtClean="0"/>
          </a:p>
          <a:p>
            <a:r>
              <a:rPr lang="en-US" altLang="zh-CN" dirty="0" smtClean="0"/>
              <a:t>3</a:t>
            </a:r>
            <a:r>
              <a:rPr lang="zh-CN" altLang="en-US" dirty="0" smtClean="0"/>
              <a:t>：对于微调过程，即可以只调整分类层的参数，（此时相当于把整个</a:t>
            </a:r>
            <a:r>
              <a:rPr lang="en-US" altLang="zh-CN" dirty="0" smtClean="0"/>
              <a:t>SAE</a:t>
            </a:r>
            <a:r>
              <a:rPr lang="zh-CN" altLang="en-US" dirty="0" smtClean="0"/>
              <a:t>当做一个</a:t>
            </a:r>
            <a:r>
              <a:rPr lang="en-US" altLang="zh-CN" dirty="0" smtClean="0"/>
              <a:t>feature extractor</a:t>
            </a:r>
            <a:r>
              <a:rPr lang="zh-CN" altLang="en-US" dirty="0" smtClean="0"/>
              <a:t>），也可以调整整个网络的参数（适合训练数据量比较大的情况）</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67</a:t>
            </a:fld>
            <a:endParaRPr lang="zh-CN" altLang="en-US"/>
          </a:p>
        </p:txBody>
      </p:sp>
    </p:spTree>
    <p:extLst>
      <p:ext uri="{BB962C8B-B14F-4D97-AF65-F5344CB8AC3E}">
        <p14:creationId xmlns:p14="http://schemas.microsoft.com/office/powerpoint/2010/main" val="39366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r>
              <a:rPr lang="zh-CN" altLang="en-US" dirty="0" smtClean="0"/>
              <a:t>为了家更具体的了解降维，这里用</a:t>
            </a:r>
            <a:r>
              <a:rPr lang="en-US" altLang="zh-CN" dirty="0" smtClean="0"/>
              <a:t>K</a:t>
            </a:r>
            <a:r>
              <a:rPr lang="zh-CN" altLang="en-US" dirty="0" smtClean="0"/>
              <a:t>近邻学习作为一个简单的例子：</a:t>
            </a:r>
            <a:endParaRPr lang="en-US" altLang="zh-CN" dirty="0" smtClean="0"/>
          </a:p>
          <a:p>
            <a:r>
              <a:rPr lang="en-US" altLang="zh-CN" dirty="0" smtClean="0"/>
              <a:t>K</a:t>
            </a:r>
            <a:r>
              <a:rPr lang="zh-CN" altLang="en-US" dirty="0" smtClean="0"/>
              <a:t>近邻学习是常用的监督学习方法</a:t>
            </a:r>
            <a:r>
              <a:rPr lang="en-US" altLang="zh-CN" dirty="0" smtClean="0"/>
              <a:t>….</a:t>
            </a:r>
            <a:r>
              <a:rPr lang="zh-CN" altLang="en-US" dirty="0" smtClean="0"/>
              <a:t>，投票法就是选择这</a:t>
            </a:r>
            <a:r>
              <a:rPr lang="en-US" altLang="zh-CN" dirty="0" smtClean="0"/>
              <a:t>K</a:t>
            </a:r>
            <a:r>
              <a:rPr lang="zh-CN" altLang="en-US" dirty="0" smtClean="0"/>
              <a:t>个训练样本中出现最多的类别标记作为预测结果，平均法即将这</a:t>
            </a:r>
            <a:r>
              <a:rPr lang="en-US" altLang="zh-CN" dirty="0" smtClean="0"/>
              <a:t>K</a:t>
            </a:r>
            <a:r>
              <a:rPr lang="zh-CN" altLang="en-US" dirty="0" smtClean="0"/>
              <a:t>个样本的实值输出标记的平均值作为预测结果。</a:t>
            </a:r>
            <a:endParaRPr lang="en-US" altLang="zh-CN" dirty="0" smtClean="0"/>
          </a:p>
          <a:p>
            <a:r>
              <a:rPr lang="zh-CN" altLang="en-US" dirty="0" smtClean="0"/>
              <a:t>很明显，</a:t>
            </a:r>
            <a:r>
              <a:rPr lang="en-US" altLang="zh-CN" dirty="0" smtClean="0"/>
              <a:t>K</a:t>
            </a:r>
            <a:r>
              <a:rPr lang="zh-CN" altLang="en-US" dirty="0" smtClean="0"/>
              <a:t>近邻算法没有显式的训练过程，所以也是“懒惰学习”的代表。</a:t>
            </a:r>
            <a:endParaRPr lang="en-US" altLang="zh-CN" dirty="0" smtClean="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70</a:t>
            </a:fld>
            <a:endParaRPr lang="zh-CN" altLang="en-US"/>
          </a:p>
        </p:txBody>
      </p:sp>
    </p:spTree>
    <p:extLst>
      <p:ext uri="{BB962C8B-B14F-4D97-AF65-F5344CB8AC3E}">
        <p14:creationId xmlns:p14="http://schemas.microsoft.com/office/powerpoint/2010/main" val="577672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71</a:t>
            </a:fld>
            <a:endParaRPr lang="zh-CN" altLang="en-US"/>
          </a:p>
        </p:txBody>
      </p:sp>
    </p:spTree>
    <p:extLst>
      <p:ext uri="{BB962C8B-B14F-4D97-AF65-F5344CB8AC3E}">
        <p14:creationId xmlns:p14="http://schemas.microsoft.com/office/powerpoint/2010/main" val="107483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29</a:t>
            </a:fld>
            <a:endParaRPr lang="zh-CN" altLang="en-US"/>
          </a:p>
        </p:txBody>
      </p:sp>
    </p:spTree>
    <p:extLst>
      <p:ext uri="{BB962C8B-B14F-4D97-AF65-F5344CB8AC3E}">
        <p14:creationId xmlns:p14="http://schemas.microsoft.com/office/powerpoint/2010/main" val="414123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假如属性维度为</a:t>
                </a:r>
                <a:r>
                  <a:rPr lang="en-US" altLang="zh-CN" dirty="0"/>
                  <a:t>20</a:t>
                </a:r>
                <a:r>
                  <a:rPr lang="zh-CN" altLang="en-US" dirty="0"/>
                  <a:t>，则至少需要</a:t>
                </a:r>
                <a14:m>
                  <m:oMath xmlns:m="http://schemas.openxmlformats.org/officeDocument/2006/math">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m:t>
                            </m:r>
                            <m:r>
                              <a:rPr lang="en-US" altLang="zh-CN" i="1" dirty="0">
                                <a:latin typeface="Cambria Math" panose="02040503050406030204" pitchFamily="18" charset="0"/>
                              </a:rPr>
                              <m:t>10</m:t>
                            </m:r>
                          </m:e>
                          <m:sup>
                            <m:r>
                              <a:rPr lang="en-US" altLang="zh-CN" i="1" dirty="0">
                                <a:latin typeface="Cambria Math" panose="02040503050406030204" pitchFamily="18" charset="0"/>
                              </a:rPr>
                              <m:t>3</m:t>
                            </m:r>
                          </m:sup>
                        </m:sSup>
                        <m:r>
                          <a:rPr lang="zh-CN" altLang="en-US" i="1" dirty="0">
                            <a:latin typeface="Cambria Math" panose="02040503050406030204" pitchFamily="18" charset="0"/>
                          </a:rPr>
                          <m:t>）</m:t>
                        </m:r>
                      </m:e>
                      <m:sup>
                        <m:r>
                          <a:rPr lang="en-US" altLang="zh-CN" i="1" dirty="0">
                            <a:latin typeface="Cambria Math" panose="02040503050406030204" pitchFamily="18" charset="0"/>
                          </a:rPr>
                          <m:t>20</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10</m:t>
                        </m:r>
                      </m:e>
                      <m:sup>
                        <m:r>
                          <a:rPr lang="en-US" altLang="zh-CN" i="1" dirty="0">
                            <a:latin typeface="Cambria Math" panose="02040503050406030204" pitchFamily="18" charset="0"/>
                          </a:rPr>
                          <m:t>60</m:t>
                        </m:r>
                      </m:sup>
                    </m:sSup>
                    <m:r>
                      <a:rPr lang="zh-CN" altLang="en-US" i="1" dirty="0">
                        <a:latin typeface="Cambria Math" panose="02040503050406030204" pitchFamily="18" charset="0"/>
                      </a:rPr>
                      <m:t>个样本</m:t>
                    </m:r>
                  </m:oMath>
                </a14:m>
                <a:r>
                  <a:rPr lang="zh-CN" altLang="en-US" dirty="0"/>
                  <a:t>，而现实生活中属性维度经常成千上万，要满足密采样条件所需的样本数目是无法达到的</a:t>
                </a:r>
                <a:r>
                  <a:rPr lang="zh-CN" altLang="en-US" dirty="0" smtClean="0"/>
                  <a:t>天文数字</a:t>
                </a:r>
                <a:endParaRPr lang="en-US" altLang="zh-CN" dirty="0" smtClean="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假如属性维度为</a:t>
                </a:r>
                <a:r>
                  <a:rPr lang="en-US" altLang="zh-CN" dirty="0"/>
                  <a:t>20</a:t>
                </a:r>
                <a:r>
                  <a:rPr lang="zh-CN" altLang="en-US" dirty="0"/>
                  <a:t>，则至少需要</a:t>
                </a:r>
                <a:r>
                  <a:rPr lang="en-US" altLang="zh-CN" i="0" dirty="0">
                    <a:latin typeface="Cambria Math" panose="02040503050406030204" pitchFamily="18" charset="0"/>
                  </a:rPr>
                  <a:t>〖〖</a:t>
                </a:r>
                <a:r>
                  <a:rPr lang="zh-CN" altLang="en-US" i="0" dirty="0">
                    <a:latin typeface="Cambria Math" panose="02040503050406030204" pitchFamily="18" charset="0"/>
                  </a:rPr>
                  <a:t>（</a:t>
                </a:r>
                <a:r>
                  <a:rPr lang="en-US" altLang="zh-CN" i="0" dirty="0">
                    <a:latin typeface="Cambria Math" panose="02040503050406030204" pitchFamily="18" charset="0"/>
                  </a:rPr>
                  <a:t>10〗^3</a:t>
                </a:r>
                <a:r>
                  <a:rPr lang="zh-CN" altLang="en-US" i="0" dirty="0">
                    <a:latin typeface="Cambria Math" panose="02040503050406030204" pitchFamily="18" charset="0"/>
                  </a:rPr>
                  <a:t>）</a:t>
                </a:r>
                <a:r>
                  <a:rPr lang="en-US" altLang="zh-CN" i="0" dirty="0">
                    <a:latin typeface="Cambria Math" panose="02040503050406030204" pitchFamily="18" charset="0"/>
                  </a:rPr>
                  <a:t>〗^20=〖10〗^60</a:t>
                </a:r>
                <a:r>
                  <a:rPr lang="zh-CN" altLang="en-US" i="0" dirty="0">
                    <a:latin typeface="Cambria Math" panose="02040503050406030204" pitchFamily="18" charset="0"/>
                  </a:rPr>
                  <a:t> 个样本</a:t>
                </a:r>
                <a:r>
                  <a:rPr lang="zh-CN" altLang="en-US" dirty="0"/>
                  <a:t>，而现实生活中属性维度经常成千上万，要满足密采样条件所需的样本数目是无法达到的</a:t>
                </a:r>
                <a:r>
                  <a:rPr lang="zh-CN" altLang="en-US" dirty="0" smtClean="0"/>
                  <a:t>天文数字</a:t>
                </a:r>
                <a:endParaRPr lang="en-US" altLang="zh-CN" dirty="0" smtClean="0"/>
              </a:p>
            </p:txBody>
          </p:sp>
        </mc:Fallback>
      </mc:AlternateContent>
      <p:sp>
        <p:nvSpPr>
          <p:cNvPr id="4" name="灯片编号占位符 3"/>
          <p:cNvSpPr>
            <a:spLocks noGrp="1"/>
          </p:cNvSpPr>
          <p:nvPr>
            <p:ph type="sldNum" sz="quarter" idx="10"/>
          </p:nvPr>
        </p:nvSpPr>
        <p:spPr/>
        <p:txBody>
          <a:bodyPr/>
          <a:lstStyle/>
          <a:p>
            <a:fld id="{75D04F4A-8492-4308-94CC-55A34577D571}" type="slidenum">
              <a:rPr lang="zh-CN" altLang="en-US" smtClean="0"/>
              <a:t>72</a:t>
            </a:fld>
            <a:endParaRPr lang="zh-CN" altLang="en-US"/>
          </a:p>
        </p:txBody>
      </p:sp>
    </p:spTree>
    <p:extLst>
      <p:ext uri="{BB962C8B-B14F-4D97-AF65-F5344CB8AC3E}">
        <p14:creationId xmlns:p14="http://schemas.microsoft.com/office/powerpoint/2010/main" val="3375290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73</a:t>
            </a:fld>
            <a:endParaRPr lang="zh-CN" altLang="en-US"/>
          </a:p>
        </p:txBody>
      </p:sp>
    </p:spTree>
    <p:extLst>
      <p:ext uri="{BB962C8B-B14F-4D97-AF65-F5344CB8AC3E}">
        <p14:creationId xmlns:p14="http://schemas.microsoft.com/office/powerpoint/2010/main" val="1434621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r>
              <a:rPr lang="en-US" altLang="zh-CN" dirty="0" err="1" smtClean="0"/>
              <a:t>xi,xj</a:t>
            </a:r>
            <a:r>
              <a:rPr lang="zh-CN" altLang="en-US" dirty="0" smtClean="0"/>
              <a:t>在降维后的空间表示为</a:t>
            </a:r>
            <a:r>
              <a:rPr lang="en-US" altLang="zh-CN" dirty="0" err="1" smtClean="0"/>
              <a:t>zi,zj</a:t>
            </a:r>
            <a:endParaRPr lang="en-US" altLang="zh-CN" dirty="0" smtClean="0"/>
          </a:p>
          <a:p>
            <a:r>
              <a:rPr lang="zh-CN" altLang="en-US" dirty="0" smtClean="0"/>
              <a:t>这里的距离就是一种相似度量，可以是欧式距离，也可以是</a:t>
            </a:r>
            <a:r>
              <a:rPr lang="en-US" altLang="zh-CN" dirty="0" err="1" smtClean="0"/>
              <a:t>pearson</a:t>
            </a:r>
            <a:r>
              <a:rPr lang="zh-CN" altLang="en-US" dirty="0" smtClean="0"/>
              <a:t>距离等</a:t>
            </a:r>
            <a:endParaRPr lang="en-US" altLang="zh-CN" dirty="0" smtClean="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74</a:t>
            </a:fld>
            <a:endParaRPr lang="zh-CN" altLang="en-US"/>
          </a:p>
        </p:txBody>
      </p:sp>
    </p:spTree>
    <p:extLst>
      <p:ext uri="{BB962C8B-B14F-4D97-AF65-F5344CB8AC3E}">
        <p14:creationId xmlns:p14="http://schemas.microsoft.com/office/powerpoint/2010/main" val="2591032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B</a:t>
            </a:r>
            <a:r>
              <a:rPr lang="zh-CN" altLang="en-US" dirty="0" smtClean="0"/>
              <a:t>和</a:t>
            </a:r>
            <a:r>
              <a:rPr lang="en-US" altLang="zh-CN" dirty="0" smtClean="0"/>
              <a:t>D</a:t>
            </a:r>
            <a:r>
              <a:rPr lang="zh-CN" altLang="en-US" dirty="0" smtClean="0"/>
              <a:t>一样是个，</a:t>
            </a:r>
            <a:r>
              <a:rPr lang="en-US" altLang="zh-CN" dirty="0" err="1" smtClean="0"/>
              <a:t>m×m</a:t>
            </a:r>
            <a:r>
              <a:rPr lang="zh-CN" altLang="en-US" dirty="0" smtClean="0"/>
              <a:t>维的矩阵，</a:t>
            </a:r>
            <a:endParaRPr lang="en-US" altLang="zh-CN" dirty="0" smtClean="0"/>
          </a:p>
          <a:p>
            <a:r>
              <a:rPr lang="zh-CN" altLang="en-US" dirty="0" smtClean="0"/>
              <a:t>将</a:t>
            </a:r>
            <a:r>
              <a:rPr lang="en-US" altLang="zh-CN" dirty="0" err="1" smtClean="0"/>
              <a:t>dist</a:t>
            </a:r>
            <a:r>
              <a:rPr lang="en-US" altLang="zh-CN" dirty="0" smtClean="0"/>
              <a:t>[</a:t>
            </a:r>
            <a:r>
              <a:rPr lang="en-US" altLang="zh-CN" dirty="0" err="1" smtClean="0"/>
              <a:t>i,j</a:t>
            </a:r>
            <a:r>
              <a:rPr lang="en-US" altLang="zh-CN" dirty="0" smtClean="0"/>
              <a:t>]</a:t>
            </a:r>
            <a:r>
              <a:rPr lang="zh-CN" altLang="en-US" dirty="0" smtClean="0"/>
              <a:t>平方，展开后可得到</a:t>
            </a:r>
            <a:r>
              <a:rPr lang="en-US" altLang="zh-CN" dirty="0" smtClean="0"/>
              <a:t>D</a:t>
            </a:r>
            <a:r>
              <a:rPr lang="zh-CN" altLang="en-US" dirty="0" smtClean="0"/>
              <a:t>矩阵的元素与</a:t>
            </a:r>
            <a:r>
              <a:rPr lang="en-US" altLang="zh-CN" baseline="0" dirty="0" smtClean="0"/>
              <a:t>B</a:t>
            </a:r>
            <a:r>
              <a:rPr lang="zh-CN" altLang="en-US" baseline="0" dirty="0" smtClean="0"/>
              <a:t>矩阵的元素之间的关系，那现在</a:t>
            </a:r>
            <a:r>
              <a:rPr lang="en-US" altLang="zh-CN" baseline="0" dirty="0" smtClean="0"/>
              <a:t>D</a:t>
            </a:r>
            <a:r>
              <a:rPr lang="zh-CN" altLang="en-US" baseline="0" dirty="0" smtClean="0"/>
              <a:t>矩阵元素是已知的，我们希望用</a:t>
            </a:r>
            <a:r>
              <a:rPr lang="en-US" altLang="zh-CN" baseline="0" dirty="0" smtClean="0"/>
              <a:t>D</a:t>
            </a:r>
            <a:r>
              <a:rPr lang="zh-CN" altLang="en-US" baseline="0" dirty="0" smtClean="0"/>
              <a:t>矩阵的元素来表示</a:t>
            </a:r>
            <a:r>
              <a:rPr lang="en-US" altLang="zh-CN" baseline="0" dirty="0" smtClean="0"/>
              <a:t>B</a:t>
            </a:r>
            <a:r>
              <a:rPr lang="zh-CN" altLang="en-US" baseline="0" dirty="0" smtClean="0"/>
              <a:t>矩阵的元素。</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75</a:t>
            </a:fld>
            <a:endParaRPr lang="zh-CN" altLang="en-US"/>
          </a:p>
        </p:txBody>
      </p:sp>
    </p:spTree>
    <p:extLst>
      <p:ext uri="{BB962C8B-B14F-4D97-AF65-F5344CB8AC3E}">
        <p14:creationId xmlns:p14="http://schemas.microsoft.com/office/powerpoint/2010/main" val="1535366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左图表示的是原始数据；中间的是中心化后的数据，数据被移动到空间坐标原点周围；右图将中心化后的数据除以标准差，得到为标准化的数据，可以看出每个维度上的尺度是一致的。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对数据进行中心化预处理，这样做的目的是要增加基向量的正交性。对数据标准化的目的是消除特征之间的差异性，便于一心一意学习权重。 </a:t>
            </a:r>
          </a:p>
          <a:p>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76</a:t>
            </a:fld>
            <a:endParaRPr lang="zh-CN" altLang="en-US"/>
          </a:p>
        </p:txBody>
      </p:sp>
    </p:spTree>
    <p:extLst>
      <p:ext uri="{BB962C8B-B14F-4D97-AF65-F5344CB8AC3E}">
        <p14:creationId xmlns:p14="http://schemas.microsoft.com/office/powerpoint/2010/main" val="1420155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公式（</a:t>
            </a:r>
            <a:r>
              <a:rPr lang="en-US" altLang="zh-CN" dirty="0" smtClean="0"/>
              <a:t>2</a:t>
            </a:r>
            <a:r>
              <a:rPr lang="zh-CN" altLang="en-US" dirty="0" smtClean="0"/>
              <a:t>）相当于对矩阵</a:t>
            </a:r>
            <a:r>
              <a:rPr lang="en-US" altLang="zh-CN" dirty="0" smtClean="0"/>
              <a:t>D</a:t>
            </a:r>
            <a:r>
              <a:rPr lang="zh-CN" altLang="en-US" dirty="0" smtClean="0"/>
              <a:t>的第 </a:t>
            </a:r>
            <a:r>
              <a:rPr lang="en-US" altLang="zh-CN" dirty="0" smtClean="0"/>
              <a:t>j </a:t>
            </a:r>
            <a:r>
              <a:rPr lang="zh-CN" altLang="en-US" dirty="0" smtClean="0"/>
              <a:t>列元素的平方求和；公式（</a:t>
            </a:r>
            <a:r>
              <a:rPr lang="en-US" altLang="zh-CN" dirty="0" smtClean="0"/>
              <a:t>3</a:t>
            </a:r>
            <a:r>
              <a:rPr lang="zh-CN" altLang="en-US" dirty="0" smtClean="0"/>
              <a:t>）相当于对矩阵</a:t>
            </a:r>
            <a:r>
              <a:rPr lang="en-US" altLang="zh-CN" dirty="0" smtClean="0"/>
              <a:t>D</a:t>
            </a:r>
            <a:r>
              <a:rPr lang="zh-CN" altLang="en-US" dirty="0" smtClean="0"/>
              <a:t>的第 </a:t>
            </a:r>
            <a:r>
              <a:rPr lang="en-US" altLang="zh-CN" dirty="0" err="1" smtClean="0"/>
              <a:t>i</a:t>
            </a:r>
            <a:r>
              <a:rPr lang="en-US" altLang="zh-CN" dirty="0" smtClean="0"/>
              <a:t> </a:t>
            </a:r>
            <a:r>
              <a:rPr lang="zh-CN" altLang="en-US" dirty="0" smtClean="0"/>
              <a:t>行元素的平方求和；公式（</a:t>
            </a:r>
            <a:r>
              <a:rPr lang="en-US" altLang="zh-CN" dirty="0" smtClean="0"/>
              <a:t>4</a:t>
            </a:r>
            <a:r>
              <a:rPr lang="zh-CN" altLang="en-US" dirty="0" smtClean="0"/>
              <a:t>）相当于对矩阵</a:t>
            </a:r>
            <a:r>
              <a:rPr lang="en-US" altLang="zh-CN" dirty="0" smtClean="0"/>
              <a:t>D</a:t>
            </a:r>
            <a:r>
              <a:rPr lang="zh-CN" altLang="en-US" dirty="0" smtClean="0"/>
              <a:t>所有元素的平方求和；</a:t>
            </a:r>
            <a:endParaRPr lang="en-US" altLang="zh-CN" dirty="0" smtClean="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77</a:t>
            </a:fld>
            <a:endParaRPr lang="zh-CN" altLang="en-US"/>
          </a:p>
        </p:txBody>
      </p:sp>
    </p:spTree>
    <p:extLst>
      <p:ext uri="{BB962C8B-B14F-4D97-AF65-F5344CB8AC3E}">
        <p14:creationId xmlns:p14="http://schemas.microsoft.com/office/powerpoint/2010/main" val="3980652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r>
              <a:rPr lang="zh-CN" altLang="en-US" dirty="0" smtClean="0"/>
              <a:t>第一个公式表示对矩阵</a:t>
            </a:r>
            <a:r>
              <a:rPr lang="en-US" altLang="zh-CN" dirty="0" smtClean="0"/>
              <a:t>D</a:t>
            </a:r>
            <a:r>
              <a:rPr lang="zh-CN" altLang="en-US" dirty="0" smtClean="0"/>
              <a:t>第</a:t>
            </a:r>
            <a:r>
              <a:rPr lang="en-US" altLang="zh-CN" dirty="0" err="1" smtClean="0"/>
              <a:t>i</a:t>
            </a:r>
            <a:r>
              <a:rPr lang="zh-CN" altLang="en-US" dirty="0" smtClean="0"/>
              <a:t>行，所有元素的平方的均值，第三公式表示所有元素的平方的均值</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78</a:t>
            </a:fld>
            <a:endParaRPr lang="zh-CN" altLang="en-US"/>
          </a:p>
        </p:txBody>
      </p:sp>
    </p:spTree>
    <p:extLst>
      <p:ext uri="{BB962C8B-B14F-4D97-AF65-F5344CB8AC3E}">
        <p14:creationId xmlns:p14="http://schemas.microsoft.com/office/powerpoint/2010/main" val="87105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根据公式（</a:t>
            </a:r>
            <a:r>
              <a:rPr lang="en-US" altLang="zh-CN" dirty="0" smtClean="0"/>
              <a:t>1</a:t>
            </a:r>
            <a:r>
              <a:rPr lang="zh-CN" altLang="en-US" dirty="0" smtClean="0"/>
              <a:t>）得到</a:t>
            </a:r>
            <a:r>
              <a:rPr lang="en-US" altLang="zh-CN" dirty="0" err="1" smtClean="0"/>
              <a:t>bij</a:t>
            </a:r>
            <a:r>
              <a:rPr lang="zh-CN" altLang="en-US" dirty="0" smtClean="0"/>
              <a:t>的表示为</a:t>
            </a:r>
            <a:r>
              <a:rPr lang="en-US" altLang="zh-CN" dirty="0" smtClean="0"/>
              <a:t>…</a:t>
            </a:r>
            <a:r>
              <a:rPr lang="zh-CN" altLang="en-US" dirty="0" smtClean="0"/>
              <a:t>，</a:t>
            </a:r>
            <a:endParaRPr lang="en-US" altLang="zh-CN" dirty="0" smtClean="0"/>
          </a:p>
          <a:p>
            <a:r>
              <a:rPr lang="zh-CN" altLang="en-US" dirty="0" smtClean="0"/>
              <a:t>将左边三个求和公式带到右边求均值的公式中，</a:t>
            </a:r>
            <a:endParaRPr lang="en-US" altLang="zh-CN" dirty="0" smtClean="0"/>
          </a:p>
          <a:p>
            <a:r>
              <a:rPr lang="zh-CN" altLang="en-US" dirty="0" smtClean="0"/>
              <a:t>前两个公式相加减去第三个公式得到最终</a:t>
            </a:r>
            <a:r>
              <a:rPr lang="en-US" altLang="zh-CN" dirty="0" err="1" smtClean="0"/>
              <a:t>bij</a:t>
            </a:r>
            <a:r>
              <a:rPr lang="zh-CN" altLang="en-US" dirty="0" smtClean="0"/>
              <a:t>的表示，等式右边所有元素都是已知的，</a:t>
            </a:r>
            <a:endParaRPr lang="en-US" altLang="zh-CN" dirty="0" smtClean="0"/>
          </a:p>
          <a:p>
            <a:r>
              <a:rPr lang="zh-CN" altLang="en-US" dirty="0" smtClean="0"/>
              <a:t>最后即可得到降维后样本的内积矩阵</a:t>
            </a:r>
            <a:r>
              <a:rPr lang="en-US" altLang="zh-CN" dirty="0" smtClean="0"/>
              <a:t>B</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79</a:t>
            </a:fld>
            <a:endParaRPr lang="zh-CN" altLang="en-US"/>
          </a:p>
        </p:txBody>
      </p:sp>
    </p:spTree>
    <p:extLst>
      <p:ext uri="{BB962C8B-B14F-4D97-AF65-F5344CB8AC3E}">
        <p14:creationId xmlns:p14="http://schemas.microsoft.com/office/powerpoint/2010/main" val="26586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得到矩阵</a:t>
            </a:r>
            <a:r>
              <a:rPr lang="en-US" altLang="zh-CN" dirty="0" smtClean="0"/>
              <a:t>B</a:t>
            </a:r>
            <a:r>
              <a:rPr lang="zh-CN" altLang="en-US" dirty="0" smtClean="0"/>
              <a:t>后，我们要想办法得到最终的</a:t>
            </a:r>
            <a:r>
              <a:rPr lang="en-US" altLang="zh-CN" dirty="0" smtClean="0"/>
              <a:t>Z</a:t>
            </a:r>
            <a:r>
              <a:rPr lang="zh-CN" altLang="en-US" dirty="0" smtClean="0"/>
              <a:t>，因为矩阵</a:t>
            </a:r>
            <a:r>
              <a:rPr lang="en-US" altLang="zh-CN" dirty="0" smtClean="0"/>
              <a:t>B</a:t>
            </a:r>
            <a:r>
              <a:rPr lang="zh-CN" altLang="en-US" dirty="0" smtClean="0"/>
              <a:t>是一个内积矩阵，是半正定矩阵，能够做特征值分解。</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80</a:t>
            </a:fld>
            <a:endParaRPr lang="zh-CN" altLang="en-US"/>
          </a:p>
        </p:txBody>
      </p:sp>
    </p:spTree>
    <p:extLst>
      <p:ext uri="{BB962C8B-B14F-4D97-AF65-F5344CB8AC3E}">
        <p14:creationId xmlns:p14="http://schemas.microsoft.com/office/powerpoint/2010/main" val="1108791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特征值分解可以理解为矩阵对角化的逆过程</a:t>
            </a:r>
            <a:endParaRPr lang="en-US" altLang="zh-CN"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81</a:t>
            </a:fld>
            <a:endParaRPr lang="zh-CN" altLang="en-US"/>
          </a:p>
        </p:txBody>
      </p:sp>
    </p:spTree>
    <p:extLst>
      <p:ext uri="{BB962C8B-B14F-4D97-AF65-F5344CB8AC3E}">
        <p14:creationId xmlns:p14="http://schemas.microsoft.com/office/powerpoint/2010/main" val="328500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数据的主要变化体现在</a:t>
            </a:r>
            <a:r>
              <a:rPr lang="en-US" altLang="zh-CN" dirty="0" smtClean="0"/>
              <a:t>u1</a:t>
            </a:r>
            <a:r>
              <a:rPr lang="zh-CN" altLang="en-US" dirty="0" smtClean="0"/>
              <a:t>方向上，</a:t>
            </a:r>
            <a:r>
              <a:rPr lang="en-US" altLang="zh-CN" dirty="0" smtClean="0"/>
              <a:t>u2</a:t>
            </a:r>
            <a:r>
              <a:rPr lang="zh-CN" altLang="en-US" dirty="0" smtClean="0"/>
              <a:t>方向上并不明显。考虑极端情况，</a:t>
            </a:r>
            <a:r>
              <a:rPr lang="en-US" altLang="zh-CN" dirty="0" smtClean="0"/>
              <a:t>u2</a:t>
            </a:r>
            <a:r>
              <a:rPr lang="zh-CN" altLang="en-US" dirty="0" smtClean="0"/>
              <a:t>非常短，近乎消失。考虑将数据投影到</a:t>
            </a:r>
            <a:r>
              <a:rPr lang="en-US" altLang="zh-CN" dirty="0" smtClean="0"/>
              <a:t>u1</a:t>
            </a:r>
            <a:r>
              <a:rPr lang="zh-CN" altLang="en-US" dirty="0" smtClean="0"/>
              <a:t>方向上</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30</a:t>
            </a:fld>
            <a:endParaRPr lang="zh-CN" altLang="en-US"/>
          </a:p>
        </p:txBody>
      </p:sp>
    </p:spTree>
    <p:extLst>
      <p:ext uri="{BB962C8B-B14F-4D97-AF65-F5344CB8AC3E}">
        <p14:creationId xmlns:p14="http://schemas.microsoft.com/office/powerpoint/2010/main" val="9098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82</a:t>
            </a:fld>
            <a:endParaRPr lang="zh-CN" altLang="en-US"/>
          </a:p>
        </p:txBody>
      </p:sp>
    </p:spTree>
    <p:extLst>
      <p:ext uri="{BB962C8B-B14F-4D97-AF65-F5344CB8AC3E}">
        <p14:creationId xmlns:p14="http://schemas.microsoft.com/office/powerpoint/2010/main" val="2038263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和方阵的特征值分解类似</a:t>
            </a:r>
            <a:endParaRPr lang="en-US" altLang="zh-CN"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83</a:t>
            </a:fld>
            <a:endParaRPr lang="zh-CN" altLang="en-US"/>
          </a:p>
        </p:txBody>
      </p:sp>
    </p:spTree>
    <p:extLst>
      <p:ext uri="{BB962C8B-B14F-4D97-AF65-F5344CB8AC3E}">
        <p14:creationId xmlns:p14="http://schemas.microsoft.com/office/powerpoint/2010/main" val="2367015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84</a:t>
            </a:fld>
            <a:endParaRPr lang="zh-CN" altLang="en-US"/>
          </a:p>
        </p:txBody>
      </p:sp>
    </p:spTree>
    <p:extLst>
      <p:ext uri="{BB962C8B-B14F-4D97-AF65-F5344CB8AC3E}">
        <p14:creationId xmlns:p14="http://schemas.microsoft.com/office/powerpoint/2010/main" val="1907301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85</a:t>
            </a:fld>
            <a:endParaRPr lang="zh-CN" altLang="en-US"/>
          </a:p>
        </p:txBody>
      </p:sp>
    </p:spTree>
    <p:extLst>
      <p:ext uri="{BB962C8B-B14F-4D97-AF65-F5344CB8AC3E}">
        <p14:creationId xmlns:p14="http://schemas.microsoft.com/office/powerpoint/2010/main" val="3102805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86</a:t>
            </a:fld>
            <a:endParaRPr lang="zh-CN" altLang="en-US"/>
          </a:p>
        </p:txBody>
      </p:sp>
    </p:spTree>
    <p:extLst>
      <p:ext uri="{BB962C8B-B14F-4D97-AF65-F5344CB8AC3E}">
        <p14:creationId xmlns:p14="http://schemas.microsoft.com/office/powerpoint/2010/main" val="3773052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87</a:t>
            </a:fld>
            <a:endParaRPr lang="zh-CN" altLang="en-US"/>
          </a:p>
        </p:txBody>
      </p:sp>
    </p:spTree>
    <p:extLst>
      <p:ext uri="{BB962C8B-B14F-4D97-AF65-F5344CB8AC3E}">
        <p14:creationId xmlns:p14="http://schemas.microsoft.com/office/powerpoint/2010/main" val="2395515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得到矩阵</a:t>
            </a:r>
            <a:r>
              <a:rPr lang="en-US" altLang="zh-CN" dirty="0" smtClean="0"/>
              <a:t>B</a:t>
            </a:r>
            <a:r>
              <a:rPr lang="zh-CN" altLang="en-US" dirty="0" smtClean="0"/>
              <a:t>后，我们要想办法得到最终的</a:t>
            </a:r>
            <a:r>
              <a:rPr lang="en-US" altLang="zh-CN" dirty="0" smtClean="0"/>
              <a:t>Z</a:t>
            </a:r>
            <a:r>
              <a:rPr lang="zh-CN" altLang="en-US" dirty="0" smtClean="0"/>
              <a:t>，因为矩阵</a:t>
            </a:r>
            <a:r>
              <a:rPr lang="en-US" altLang="zh-CN" dirty="0" smtClean="0"/>
              <a:t>B</a:t>
            </a:r>
            <a:r>
              <a:rPr lang="zh-CN" altLang="en-US" dirty="0" smtClean="0"/>
              <a:t>是一个内积矩阵，是半正定矩阵，能够做特征值分解。</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88</a:t>
            </a:fld>
            <a:endParaRPr lang="zh-CN" altLang="en-US"/>
          </a:p>
        </p:txBody>
      </p:sp>
    </p:spTree>
    <p:extLst>
      <p:ext uri="{BB962C8B-B14F-4D97-AF65-F5344CB8AC3E}">
        <p14:creationId xmlns:p14="http://schemas.microsoft.com/office/powerpoint/2010/main" val="2359410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89</a:t>
            </a:fld>
            <a:endParaRPr lang="zh-CN" altLang="en-US"/>
          </a:p>
        </p:txBody>
      </p:sp>
    </p:spTree>
    <p:extLst>
      <p:ext uri="{BB962C8B-B14F-4D97-AF65-F5344CB8AC3E}">
        <p14:creationId xmlns:p14="http://schemas.microsoft.com/office/powerpoint/2010/main" val="255315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90</a:t>
            </a:fld>
            <a:endParaRPr lang="zh-CN" altLang="en-US"/>
          </a:p>
        </p:txBody>
      </p:sp>
    </p:spTree>
    <p:extLst>
      <p:ext uri="{BB962C8B-B14F-4D97-AF65-F5344CB8AC3E}">
        <p14:creationId xmlns:p14="http://schemas.microsoft.com/office/powerpoint/2010/main" val="1706512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91</a:t>
            </a:fld>
            <a:endParaRPr lang="zh-CN" altLang="en-US"/>
          </a:p>
        </p:txBody>
      </p:sp>
    </p:spTree>
    <p:extLst>
      <p:ext uri="{BB962C8B-B14F-4D97-AF65-F5344CB8AC3E}">
        <p14:creationId xmlns:p14="http://schemas.microsoft.com/office/powerpoint/2010/main" val="236131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投影后的样本点之间方差最大（也可以说是投影的绝对值之和最大）</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32</a:t>
            </a:fld>
            <a:endParaRPr lang="zh-CN" altLang="en-US"/>
          </a:p>
        </p:txBody>
      </p:sp>
    </p:spTree>
    <p:extLst>
      <p:ext uri="{BB962C8B-B14F-4D97-AF65-F5344CB8AC3E}">
        <p14:creationId xmlns:p14="http://schemas.microsoft.com/office/powerpoint/2010/main" val="3136071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92</a:t>
            </a:fld>
            <a:endParaRPr lang="zh-CN" altLang="en-US"/>
          </a:p>
        </p:txBody>
      </p:sp>
    </p:spTree>
    <p:extLst>
      <p:ext uri="{BB962C8B-B14F-4D97-AF65-F5344CB8AC3E}">
        <p14:creationId xmlns:p14="http://schemas.microsoft.com/office/powerpoint/2010/main" val="3269510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93</a:t>
            </a:fld>
            <a:endParaRPr lang="zh-CN" altLang="en-US"/>
          </a:p>
        </p:txBody>
      </p:sp>
    </p:spTree>
    <p:extLst>
      <p:ext uri="{BB962C8B-B14F-4D97-AF65-F5344CB8AC3E}">
        <p14:creationId xmlns:p14="http://schemas.microsoft.com/office/powerpoint/2010/main" val="1740127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94</a:t>
            </a:fld>
            <a:endParaRPr lang="zh-CN" altLang="en-US"/>
          </a:p>
        </p:txBody>
      </p:sp>
    </p:spTree>
    <p:extLst>
      <p:ext uri="{BB962C8B-B14F-4D97-AF65-F5344CB8AC3E}">
        <p14:creationId xmlns:p14="http://schemas.microsoft.com/office/powerpoint/2010/main" val="3689181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96</a:t>
            </a:fld>
            <a:endParaRPr lang="zh-CN" altLang="en-US"/>
          </a:p>
        </p:txBody>
      </p:sp>
    </p:spTree>
    <p:extLst>
      <p:ext uri="{BB962C8B-B14F-4D97-AF65-F5344CB8AC3E}">
        <p14:creationId xmlns:p14="http://schemas.microsoft.com/office/powerpoint/2010/main" val="995431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97</a:t>
            </a:fld>
            <a:endParaRPr lang="zh-CN" altLang="en-US"/>
          </a:p>
        </p:txBody>
      </p:sp>
    </p:spTree>
    <p:extLst>
      <p:ext uri="{BB962C8B-B14F-4D97-AF65-F5344CB8AC3E}">
        <p14:creationId xmlns:p14="http://schemas.microsoft.com/office/powerpoint/2010/main" val="4079609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98</a:t>
            </a:fld>
            <a:endParaRPr lang="zh-CN" altLang="en-US"/>
          </a:p>
        </p:txBody>
      </p:sp>
    </p:spTree>
    <p:extLst>
      <p:ext uri="{BB962C8B-B14F-4D97-AF65-F5344CB8AC3E}">
        <p14:creationId xmlns:p14="http://schemas.microsoft.com/office/powerpoint/2010/main" val="99014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99</a:t>
            </a:fld>
            <a:endParaRPr lang="zh-CN" altLang="en-US"/>
          </a:p>
        </p:txBody>
      </p:sp>
    </p:spTree>
    <p:extLst>
      <p:ext uri="{BB962C8B-B14F-4D97-AF65-F5344CB8AC3E}">
        <p14:creationId xmlns:p14="http://schemas.microsoft.com/office/powerpoint/2010/main" val="2511342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100</a:t>
            </a:fld>
            <a:endParaRPr lang="zh-CN" altLang="en-US"/>
          </a:p>
        </p:txBody>
      </p:sp>
    </p:spTree>
    <p:extLst>
      <p:ext uri="{BB962C8B-B14F-4D97-AF65-F5344CB8AC3E}">
        <p14:creationId xmlns:p14="http://schemas.microsoft.com/office/powerpoint/2010/main" val="184836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101</a:t>
            </a:fld>
            <a:endParaRPr lang="zh-CN" altLang="en-US"/>
          </a:p>
        </p:txBody>
      </p:sp>
    </p:spTree>
    <p:extLst>
      <p:ext uri="{BB962C8B-B14F-4D97-AF65-F5344CB8AC3E}">
        <p14:creationId xmlns:p14="http://schemas.microsoft.com/office/powerpoint/2010/main" val="2440148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102</a:t>
            </a:fld>
            <a:endParaRPr lang="zh-CN" altLang="en-US"/>
          </a:p>
        </p:txBody>
      </p:sp>
    </p:spTree>
    <p:extLst>
      <p:ext uri="{BB962C8B-B14F-4D97-AF65-F5344CB8AC3E}">
        <p14:creationId xmlns:p14="http://schemas.microsoft.com/office/powerpoint/2010/main" val="406791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42</a:t>
            </a:fld>
            <a:endParaRPr lang="zh-CN" altLang="en-US"/>
          </a:p>
        </p:txBody>
      </p:sp>
    </p:spTree>
    <p:extLst>
      <p:ext uri="{BB962C8B-B14F-4D97-AF65-F5344CB8AC3E}">
        <p14:creationId xmlns:p14="http://schemas.microsoft.com/office/powerpoint/2010/main" val="574562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103</a:t>
            </a:fld>
            <a:endParaRPr lang="zh-CN" altLang="en-US"/>
          </a:p>
        </p:txBody>
      </p:sp>
    </p:spTree>
    <p:extLst>
      <p:ext uri="{BB962C8B-B14F-4D97-AF65-F5344CB8AC3E}">
        <p14:creationId xmlns:p14="http://schemas.microsoft.com/office/powerpoint/2010/main" val="57999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104</a:t>
            </a:fld>
            <a:endParaRPr lang="zh-CN" altLang="en-US"/>
          </a:p>
        </p:txBody>
      </p:sp>
    </p:spTree>
    <p:extLst>
      <p:ext uri="{BB962C8B-B14F-4D97-AF65-F5344CB8AC3E}">
        <p14:creationId xmlns:p14="http://schemas.microsoft.com/office/powerpoint/2010/main" val="3505415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109</a:t>
            </a:fld>
            <a:endParaRPr lang="zh-CN" altLang="en-US"/>
          </a:p>
        </p:txBody>
      </p:sp>
    </p:spTree>
    <p:extLst>
      <p:ext uri="{BB962C8B-B14F-4D97-AF65-F5344CB8AC3E}">
        <p14:creationId xmlns:p14="http://schemas.microsoft.com/office/powerpoint/2010/main" val="1295873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      </a:t>
            </a:r>
            <a:r>
              <a:rPr lang="en-US" altLang="zh-CN" dirty="0" smtClean="0"/>
              <a:t>LLE</a:t>
            </a:r>
            <a:r>
              <a:rPr lang="zh-CN" altLang="en-US" dirty="0" smtClean="0"/>
              <a:t>算法很简单高效，但是却有一些问题，比如如果近邻数</a:t>
            </a:r>
            <a:r>
              <a:rPr lang="en-US" altLang="zh-CN" dirty="0" smtClean="0"/>
              <a:t>k</a:t>
            </a:r>
            <a:r>
              <a:rPr lang="zh-CN" altLang="en-US" dirty="0" smtClean="0"/>
              <a:t>大于低维的维度</a:t>
            </a:r>
            <a:r>
              <a:rPr lang="en-US" altLang="zh-CN" dirty="0" smtClean="0"/>
              <a:t>d</a:t>
            </a:r>
            <a:r>
              <a:rPr lang="zh-CN" altLang="en-US" dirty="0" smtClean="0"/>
              <a:t>时，我们的权重系数矩阵不是满秩的。为了解决这样类似的问题，有一些</a:t>
            </a:r>
            <a:r>
              <a:rPr lang="en-US" altLang="zh-CN" dirty="0" smtClean="0"/>
              <a:t>LLE</a:t>
            </a:r>
            <a:r>
              <a:rPr lang="zh-CN" altLang="en-US" dirty="0" smtClean="0"/>
              <a:t>的变种产生出来。比如：</a:t>
            </a:r>
            <a:r>
              <a:rPr lang="en-US" altLang="zh-CN" dirty="0" smtClean="0"/>
              <a:t>Modified Locally Linear Embedding(MLLE)</a:t>
            </a:r>
            <a:r>
              <a:rPr lang="zh-CN" altLang="en-US" dirty="0" smtClean="0"/>
              <a:t>和</a:t>
            </a:r>
            <a:r>
              <a:rPr lang="en-US" altLang="zh-CN" dirty="0" smtClean="0"/>
              <a:t>Hessian Based LLE(HLLE)</a:t>
            </a:r>
            <a:r>
              <a:rPr lang="zh-CN" altLang="en-US" dirty="0" smtClean="0"/>
              <a:t>。对于</a:t>
            </a:r>
            <a:r>
              <a:rPr lang="en-US" altLang="zh-CN" dirty="0" smtClean="0"/>
              <a:t>HLLE</a:t>
            </a:r>
            <a:r>
              <a:rPr lang="zh-CN" altLang="en-US" dirty="0" smtClean="0"/>
              <a:t>，它不是考虑保持局部的线性关系，而是保持局部的</a:t>
            </a:r>
            <a:r>
              <a:rPr lang="en-US" altLang="zh-CN" dirty="0" smtClean="0"/>
              <a:t>Hessian</a:t>
            </a:r>
            <a:r>
              <a:rPr lang="zh-CN" altLang="en-US" dirty="0" smtClean="0"/>
              <a:t>矩阵的二次型的关系。而对于</a:t>
            </a:r>
            <a:r>
              <a:rPr lang="en-US" altLang="zh-CN" dirty="0" smtClean="0"/>
              <a:t>MLLE</a:t>
            </a:r>
            <a:r>
              <a:rPr lang="zh-CN" altLang="en-US" dirty="0" smtClean="0"/>
              <a:t>，它对搜索到的最近邻的权重进行了度量，我们一般都是找距离最近的</a:t>
            </a:r>
            <a:r>
              <a:rPr lang="en-US" altLang="zh-CN" dirty="0" smtClean="0"/>
              <a:t>k</a:t>
            </a:r>
            <a:r>
              <a:rPr lang="zh-CN" altLang="en-US" dirty="0" smtClean="0"/>
              <a:t>个最近邻就可以了，而</a:t>
            </a:r>
            <a:r>
              <a:rPr lang="en-US" altLang="zh-CN" dirty="0" smtClean="0"/>
              <a:t>MLLE</a:t>
            </a:r>
            <a:r>
              <a:rPr lang="zh-CN" altLang="en-US" dirty="0" smtClean="0"/>
              <a:t>在找距离最近的</a:t>
            </a:r>
            <a:r>
              <a:rPr lang="en-US" altLang="zh-CN" dirty="0" smtClean="0"/>
              <a:t>k</a:t>
            </a:r>
            <a:r>
              <a:rPr lang="zh-CN" altLang="en-US" dirty="0" smtClean="0"/>
              <a:t>个最近邻的同时要考虑近邻的分布权重，它希望找到的近邻的分布权重尽量在样本的各个方向，而不是集中在一侧。</a:t>
            </a:r>
          </a:p>
          <a:p>
            <a:r>
              <a:rPr lang="zh-CN" altLang="en-US" dirty="0" smtClean="0"/>
              <a:t>　　另一个比较好的</a:t>
            </a:r>
            <a:r>
              <a:rPr lang="en-US" altLang="zh-CN" dirty="0" smtClean="0"/>
              <a:t>LLE</a:t>
            </a:r>
            <a:r>
              <a:rPr lang="zh-CN" altLang="en-US" dirty="0" smtClean="0"/>
              <a:t>的变种是</a:t>
            </a:r>
            <a:r>
              <a:rPr lang="en-US" altLang="zh-CN" dirty="0" smtClean="0"/>
              <a:t>Local tangent space alignment(LTSA)</a:t>
            </a:r>
            <a:r>
              <a:rPr lang="zh-CN" altLang="en-US" dirty="0" smtClean="0"/>
              <a:t>，它希望保持数据集局部的几何关系，在降维后希望局部的几何关系得以保持，同时利用了局部几何到整体性质过渡的技巧。</a:t>
            </a:r>
          </a:p>
          <a:p>
            <a:r>
              <a:rPr lang="zh-CN" altLang="en-US" dirty="0" smtClean="0"/>
              <a:t>　　这些算法原理都是基于</a:t>
            </a:r>
            <a:r>
              <a:rPr lang="en-US" altLang="zh-CN" dirty="0" smtClean="0"/>
              <a:t>LLE</a:t>
            </a:r>
            <a:r>
              <a:rPr lang="zh-CN" altLang="en-US" dirty="0" smtClean="0"/>
              <a:t>，基本都是在</a:t>
            </a:r>
            <a:r>
              <a:rPr lang="en-US" altLang="zh-CN" dirty="0" smtClean="0"/>
              <a:t>LLE</a:t>
            </a:r>
            <a:r>
              <a:rPr lang="zh-CN" altLang="en-US" dirty="0" smtClean="0"/>
              <a:t>这三步过程中寻求优化的方法。具体这里就不多讲了。</a:t>
            </a:r>
          </a:p>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110</a:t>
            </a:fld>
            <a:endParaRPr lang="zh-CN" altLang="en-US"/>
          </a:p>
        </p:txBody>
      </p:sp>
    </p:spTree>
    <p:extLst>
      <p:ext uri="{BB962C8B-B14F-4D97-AF65-F5344CB8AC3E}">
        <p14:creationId xmlns:p14="http://schemas.microsoft.com/office/powerpoint/2010/main" val="1455620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112</a:t>
            </a:fld>
            <a:endParaRPr lang="zh-CN" altLang="en-US"/>
          </a:p>
        </p:txBody>
      </p:sp>
    </p:spTree>
    <p:extLst>
      <p:ext uri="{BB962C8B-B14F-4D97-AF65-F5344CB8AC3E}">
        <p14:creationId xmlns:p14="http://schemas.microsoft.com/office/powerpoint/2010/main" val="11249152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113</a:t>
            </a:fld>
            <a:endParaRPr lang="zh-CN" altLang="en-US"/>
          </a:p>
        </p:txBody>
      </p:sp>
    </p:spTree>
    <p:extLst>
      <p:ext uri="{BB962C8B-B14F-4D97-AF65-F5344CB8AC3E}">
        <p14:creationId xmlns:p14="http://schemas.microsoft.com/office/powerpoint/2010/main" val="1890109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114</a:t>
            </a:fld>
            <a:endParaRPr lang="zh-CN" altLang="en-US"/>
          </a:p>
        </p:txBody>
      </p:sp>
    </p:spTree>
    <p:extLst>
      <p:ext uri="{BB962C8B-B14F-4D97-AF65-F5344CB8AC3E}">
        <p14:creationId xmlns:p14="http://schemas.microsoft.com/office/powerpoint/2010/main" val="4290078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115</a:t>
            </a:fld>
            <a:endParaRPr lang="zh-CN" altLang="en-US"/>
          </a:p>
        </p:txBody>
      </p:sp>
    </p:spTree>
    <p:extLst>
      <p:ext uri="{BB962C8B-B14F-4D97-AF65-F5344CB8AC3E}">
        <p14:creationId xmlns:p14="http://schemas.microsoft.com/office/powerpoint/2010/main" val="10143737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116</a:t>
            </a:fld>
            <a:endParaRPr lang="zh-CN" altLang="en-US"/>
          </a:p>
        </p:txBody>
      </p:sp>
    </p:spTree>
    <p:extLst>
      <p:ext uri="{BB962C8B-B14F-4D97-AF65-F5344CB8AC3E}">
        <p14:creationId xmlns:p14="http://schemas.microsoft.com/office/powerpoint/2010/main" val="2376485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117</a:t>
            </a:fld>
            <a:endParaRPr lang="zh-CN" altLang="en-US"/>
          </a:p>
        </p:txBody>
      </p:sp>
    </p:spTree>
    <p:extLst>
      <p:ext uri="{BB962C8B-B14F-4D97-AF65-F5344CB8AC3E}">
        <p14:creationId xmlns:p14="http://schemas.microsoft.com/office/powerpoint/2010/main" val="1793614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其他的变式</a:t>
            </a:r>
            <a:r>
              <a:rPr lang="en-US" altLang="zh-CN" dirty="0" smtClean="0"/>
              <a:t>PCA</a:t>
            </a:r>
            <a:r>
              <a:rPr lang="zh-CN" altLang="en-US" dirty="0" smtClean="0"/>
              <a:t>算法，比如</a:t>
            </a:r>
            <a:r>
              <a:rPr lang="en-US" altLang="zh-CN" dirty="0" smtClean="0"/>
              <a:t>2DPCA</a:t>
            </a:r>
            <a:r>
              <a:rPr lang="zh-CN" altLang="en-US" dirty="0" smtClean="0"/>
              <a:t>等等！</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43</a:t>
            </a:fld>
            <a:endParaRPr lang="zh-CN" altLang="en-US"/>
          </a:p>
        </p:txBody>
      </p:sp>
    </p:spTree>
    <p:extLst>
      <p:ext uri="{BB962C8B-B14F-4D97-AF65-F5344CB8AC3E}">
        <p14:creationId xmlns:p14="http://schemas.microsoft.com/office/powerpoint/2010/main" val="19064012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AC36C-4AF2-4ED3-9DF0-1937DB16CBCC}" type="slidenum">
              <a:rPr lang="zh-CN" altLang="en-US" smtClean="0"/>
              <a:t>118</a:t>
            </a:fld>
            <a:endParaRPr lang="zh-CN" altLang="en-US"/>
          </a:p>
        </p:txBody>
      </p:sp>
    </p:spTree>
    <p:extLst>
      <p:ext uri="{BB962C8B-B14F-4D97-AF65-F5344CB8AC3E}">
        <p14:creationId xmlns:p14="http://schemas.microsoft.com/office/powerpoint/2010/main" val="880262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的话，我想先介绍一个基本的概念，叫做测地线距离。这个定义是来自百度百科的，看起来实际上不是很好理解。我这里举一些例子来说明什么是测地线距离。首先，我们知道在两维空间中，计算两点之间的距离直接就是直线距离，所以，在两维空间中，两点的直线距离就是测地线距离。但是如果换到三维平面怎么办？比如说一个球体，我们球两点之间的最短距离是不可以直接计算直线距离的，因为我们没办法穿透这个物体去找最短距离，但是我们想象一下，把这个球展开，铺展开来，那么求两点之间的最短距离实际上就是沿着球表面走去找一个最短的距离，那么，这个距离就是高维空间中的测地线距离。我们看</a:t>
            </a:r>
            <a:r>
              <a:rPr kumimoji="1" lang="en-US" altLang="zh-CN" dirty="0" smtClean="0"/>
              <a:t>PPT</a:t>
            </a:r>
            <a:r>
              <a:rPr kumimoji="1" lang="zh-CN" altLang="en-US" dirty="0" smtClean="0"/>
              <a:t>中这个图，是一个三维空间中的流形结构，我们要计算</a:t>
            </a:r>
            <a:r>
              <a:rPr kumimoji="1" lang="en-US" altLang="zh-CN" dirty="0" smtClean="0"/>
              <a:t>A</a:t>
            </a:r>
            <a:r>
              <a:rPr kumimoji="1" lang="zh-CN" altLang="en-US" dirty="0" smtClean="0"/>
              <a:t>和</a:t>
            </a:r>
            <a:r>
              <a:rPr kumimoji="1" lang="en-US" altLang="zh-CN" dirty="0" smtClean="0"/>
              <a:t>B</a:t>
            </a:r>
            <a:r>
              <a:rPr kumimoji="1" lang="zh-CN" altLang="en-US" dirty="0" smtClean="0"/>
              <a:t>两点之间的最短距离，很显然黑色的线就是直接在高维空间中计算直线距离，实际不是</a:t>
            </a:r>
            <a:r>
              <a:rPr kumimoji="1" lang="en-US" altLang="zh-CN" dirty="0" smtClean="0"/>
              <a:t>A</a:t>
            </a:r>
            <a:r>
              <a:rPr kumimoji="1" lang="zh-CN" altLang="en-US" dirty="0" smtClean="0"/>
              <a:t>和</a:t>
            </a:r>
            <a:r>
              <a:rPr kumimoji="1" lang="en-US" altLang="zh-CN" dirty="0" smtClean="0"/>
              <a:t>B</a:t>
            </a:r>
            <a:r>
              <a:rPr kumimoji="1" lang="zh-CN" altLang="en-US" dirty="0" smtClean="0"/>
              <a:t>之间的实际距离，因为从</a:t>
            </a:r>
            <a:r>
              <a:rPr kumimoji="1" lang="en-US" altLang="zh-CN" dirty="0" smtClean="0"/>
              <a:t>A</a:t>
            </a:r>
            <a:r>
              <a:rPr kumimoji="1" lang="zh-CN" altLang="en-US" dirty="0" smtClean="0"/>
              <a:t>到</a:t>
            </a:r>
            <a:r>
              <a:rPr kumimoji="1" lang="en-US" altLang="zh-CN" dirty="0" smtClean="0"/>
              <a:t>B</a:t>
            </a:r>
            <a:r>
              <a:rPr kumimoji="1" lang="zh-CN" altLang="en-US" dirty="0" smtClean="0"/>
              <a:t>点的路径是不可以脱离这个曲面的，你想象一个小虫子从</a:t>
            </a:r>
            <a:r>
              <a:rPr kumimoji="1" lang="en-US" altLang="zh-CN" dirty="0" smtClean="0"/>
              <a:t>A</a:t>
            </a:r>
            <a:r>
              <a:rPr kumimoji="1" lang="zh-CN" altLang="en-US" dirty="0" smtClean="0"/>
              <a:t>爬到</a:t>
            </a:r>
            <a:r>
              <a:rPr kumimoji="1" lang="en-US" altLang="zh-CN" dirty="0" smtClean="0"/>
              <a:t>B</a:t>
            </a:r>
            <a:r>
              <a:rPr kumimoji="1" lang="zh-CN" altLang="en-US" dirty="0" smtClean="0"/>
              <a:t>点，不能直接从</a:t>
            </a:r>
            <a:r>
              <a:rPr kumimoji="1" lang="en-US" altLang="zh-CN" dirty="0" smtClean="0"/>
              <a:t>A</a:t>
            </a:r>
            <a:r>
              <a:rPr kumimoji="1" lang="zh-CN" altLang="en-US" dirty="0" smtClean="0"/>
              <a:t>跳下来到</a:t>
            </a:r>
            <a:r>
              <a:rPr kumimoji="1" lang="en-US" altLang="zh-CN" dirty="0" smtClean="0"/>
              <a:t>B</a:t>
            </a:r>
            <a:r>
              <a:rPr kumimoji="1" lang="zh-CN" altLang="en-US" dirty="0" smtClean="0"/>
              <a:t>的，一定要沿着这个曲面走，所以图中的红色距离的部分才是两点之间的本真距离，就是测地线距离。</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120</a:t>
            </a:fld>
            <a:endParaRPr kumimoji="1" lang="zh-CN" altLang="en-US"/>
          </a:p>
        </p:txBody>
      </p:sp>
    </p:spTree>
    <p:extLst>
      <p:ext uri="{BB962C8B-B14F-4D97-AF65-F5344CB8AC3E}">
        <p14:creationId xmlns:p14="http://schemas.microsoft.com/office/powerpoint/2010/main" val="294681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既然直接计算高维空间中的两点之间的直线距离是具有误导性的，那么如何在高维空间中去找到两点之间的本真距离，即在低维流形中的测地线距离就是我们所关注的问题。一种常用的方法就是用近邻距离去近似表示测地线距离。我们先看上一页</a:t>
            </a:r>
            <a:r>
              <a:rPr kumimoji="1" lang="en-US" altLang="zh-CN" dirty="0" smtClean="0"/>
              <a:t>PPT</a:t>
            </a:r>
            <a:r>
              <a:rPr kumimoji="1" lang="zh-CN" altLang="en-US" dirty="0" smtClean="0"/>
              <a:t>中的三维空间下的流形结构，如果要从</a:t>
            </a:r>
            <a:r>
              <a:rPr kumimoji="1" lang="en-US" altLang="zh-CN" dirty="0" smtClean="0"/>
              <a:t>A</a:t>
            </a:r>
            <a:r>
              <a:rPr kumimoji="1" lang="zh-CN" altLang="en-US" dirty="0" smtClean="0"/>
              <a:t>爬到</a:t>
            </a:r>
            <a:r>
              <a:rPr kumimoji="1" lang="en-US" altLang="zh-CN" dirty="0" smtClean="0"/>
              <a:t>B</a:t>
            </a:r>
            <a:r>
              <a:rPr kumimoji="1" lang="zh-CN" altLang="en-US" dirty="0" smtClean="0"/>
              <a:t>，那么可以这样做，每次在离我当前所在位置比较近的几个点中选择一个点作为下一个目的地，因为流行空间他是局部具有欧式空间的性质的，所以直接计算相邻的点的欧式距离去找最邻近的几个点就可以了。因此，不停的通过这样的方式去找走过的路径，这很容易想到最短路径问题。显而易见，我们可以通过最短路径的算法去得到这个近邻距离，进而得到原始距离矩阵。实际上，理解了这两个概念以后，基本上</a:t>
            </a:r>
            <a:r>
              <a:rPr kumimoji="1" lang="en-US" altLang="zh-CN" dirty="0" err="1" smtClean="0"/>
              <a:t>Isomap</a:t>
            </a:r>
            <a:r>
              <a:rPr kumimoji="1" lang="zh-CN" altLang="en-US" dirty="0" smtClean="0"/>
              <a:t>的算法也就可以理解了。下面，看一下</a:t>
            </a:r>
            <a:r>
              <a:rPr kumimoji="1" lang="en-US" altLang="zh-CN" dirty="0" err="1" smtClean="0"/>
              <a:t>Isomap</a:t>
            </a:r>
            <a:r>
              <a:rPr kumimoji="1" lang="zh-CN" altLang="en-US" dirty="0" smtClean="0"/>
              <a:t>算法。</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121</a:t>
            </a:fld>
            <a:endParaRPr kumimoji="1" lang="zh-CN" altLang="en-US"/>
          </a:p>
        </p:txBody>
      </p:sp>
    </p:spTree>
    <p:extLst>
      <p:ext uri="{BB962C8B-B14F-4D97-AF65-F5344CB8AC3E}">
        <p14:creationId xmlns:p14="http://schemas.microsoft.com/office/powerpoint/2010/main" val="18316043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Isomap</a:t>
            </a:r>
            <a:r>
              <a:rPr kumimoji="1" lang="zh-CN" altLang="en-US" dirty="0" smtClean="0"/>
              <a:t>算法是流形学习最早出现的算法之一，也是现在应用最广的一个算法。首先，和所有流形学习的算法的前提一样，</a:t>
            </a:r>
            <a:r>
              <a:rPr kumimoji="1" lang="en-US" altLang="zh-CN" dirty="0" err="1" smtClean="0"/>
              <a:t>Isomap</a:t>
            </a:r>
            <a:r>
              <a:rPr kumimoji="1" lang="zh-CN" altLang="en-US" dirty="0" smtClean="0"/>
              <a:t>也是假设数据是采样于一个高维流形空间的低维流形，就是说在高维流形中的数据结构是我们所观测到的数据的结构，但实际上是由低维空间的流形结构嵌入高维空间的，我们的目标就是找到数据在低维空间中的表示，这样子，就达到了一个降维的效果。那么，怎么去通过高维空间的数据分布找到低维空间中的这样一个数据的表示，前面讲到的</a:t>
            </a:r>
            <a:r>
              <a:rPr kumimoji="1" lang="en-US" altLang="zh-CN" dirty="0" smtClean="0"/>
              <a:t>MDS</a:t>
            </a:r>
            <a:r>
              <a:rPr kumimoji="1" lang="zh-CN" altLang="en-US" dirty="0" smtClean="0"/>
              <a:t>算法，首先是得到一个所有样本之间的距离矩阵，基于降维后的任意两个样本的欧式距离和原始空间中的距离都是相等这样的一个要求。同样，</a:t>
            </a:r>
            <a:r>
              <a:rPr kumimoji="1" lang="en-US" altLang="zh-CN" dirty="0" err="1" smtClean="0"/>
              <a:t>Isomap</a:t>
            </a:r>
            <a:r>
              <a:rPr kumimoji="1" lang="zh-CN" altLang="en-US" dirty="0" smtClean="0"/>
              <a:t>也是基于这样的一个原理，这也是等度量的意思，所以说</a:t>
            </a:r>
            <a:r>
              <a:rPr kumimoji="1" lang="en-US" altLang="zh-CN" dirty="0" err="1" smtClean="0"/>
              <a:t>isomep</a:t>
            </a:r>
            <a:r>
              <a:rPr kumimoji="1" lang="zh-CN" altLang="en-US" dirty="0" smtClean="0"/>
              <a:t>实际上可以看作是</a:t>
            </a:r>
            <a:r>
              <a:rPr kumimoji="1" lang="en-US" altLang="zh-CN" dirty="0" smtClean="0"/>
              <a:t>MDS</a:t>
            </a:r>
            <a:r>
              <a:rPr kumimoji="1" lang="zh-CN" altLang="en-US" dirty="0" smtClean="0"/>
              <a:t>的一种推广算法，</a:t>
            </a:r>
            <a:r>
              <a:rPr kumimoji="1" lang="en-US" altLang="zh-CN" dirty="0" err="1" smtClean="0"/>
              <a:t>Isomap</a:t>
            </a:r>
            <a:r>
              <a:rPr kumimoji="1" lang="zh-CN" altLang="en-US" dirty="0" smtClean="0"/>
              <a:t>关注在于无法用欧氏距离去衡量点与点之间的距离的时候，如何去获得点与点之间的本真距离，就是所说的测地线距离。因为</a:t>
            </a:r>
            <a:r>
              <a:rPr kumimoji="1" lang="en-US" altLang="zh-CN" dirty="0" err="1" smtClean="0"/>
              <a:t>Isomap</a:t>
            </a:r>
            <a:r>
              <a:rPr kumimoji="1" lang="zh-CN" altLang="en-US" dirty="0" smtClean="0"/>
              <a:t>认为低维流形嵌入到高维空间以后，直接在高维空间中计算是具有误导性的。</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122</a:t>
            </a:fld>
            <a:endParaRPr kumimoji="1" lang="zh-CN" altLang="en-US"/>
          </a:p>
        </p:txBody>
      </p:sp>
    </p:spTree>
    <p:extLst>
      <p:ext uri="{BB962C8B-B14F-4D97-AF65-F5344CB8AC3E}">
        <p14:creationId xmlns:p14="http://schemas.microsoft.com/office/powerpoint/2010/main" val="1913370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Isomap</a:t>
            </a:r>
            <a:r>
              <a:rPr kumimoji="1" lang="zh-CN" altLang="en-US" dirty="0" smtClean="0"/>
              <a:t>算法的基本原理，通过计算邻近距离去近似得到测地线距离，在低维空间中尽量保持任意两点之间的欧式距离等于测地线距离的。这里，邻近距离是通过欧式距离测量的，认为是低维流形的实际距离。那么，</a:t>
            </a:r>
            <a:r>
              <a:rPr kumimoji="1" lang="en-US" altLang="zh-CN" dirty="0" err="1" smtClean="0"/>
              <a:t>Isomap</a:t>
            </a:r>
            <a:r>
              <a:rPr kumimoji="1" lang="zh-CN" altLang="en-US" dirty="0" smtClean="0"/>
              <a:t>所要解决的问题无非就是两个。第一就是如何测量高维流形上的测地线距离？第二就是如何将高维空间映射到低维空间中去？下面，我们就介绍如何去解决这两个问题。</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123</a:t>
            </a:fld>
            <a:endParaRPr kumimoji="1" lang="zh-CN" altLang="en-US"/>
          </a:p>
        </p:txBody>
      </p:sp>
    </p:spTree>
    <p:extLst>
      <p:ext uri="{BB962C8B-B14F-4D97-AF65-F5344CB8AC3E}">
        <p14:creationId xmlns:p14="http://schemas.microsoft.com/office/powerpoint/2010/main" val="198049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算法的第一步是要建立邻接矩阵</a:t>
                </a:r>
                <a:r>
                  <a:rPr kumimoji="1" lang="en-US" altLang="zh-CN" dirty="0" smtClean="0"/>
                  <a:t>P</a:t>
                </a:r>
                <a:r>
                  <a:rPr kumimoji="1" lang="zh-CN" altLang="en-US" dirty="0" smtClean="0"/>
                  <a:t>，比如说我们有</a:t>
                </a:r>
                <a:r>
                  <a:rPr kumimoji="1" lang="en-US" altLang="zh-CN" dirty="0" smtClean="0"/>
                  <a:t>m</a:t>
                </a:r>
                <a:r>
                  <a:rPr kumimoji="1" lang="zh-CN" altLang="en-US" dirty="0" smtClean="0"/>
                  <a:t>个样本，那么这个邻接矩阵就是一个</a:t>
                </a:r>
                <a:r>
                  <a:rPr kumimoji="1" lang="en-US" altLang="zh-CN" dirty="0" smtClean="0"/>
                  <a:t>m</a:t>
                </a:r>
                <a:r>
                  <a:rPr kumimoji="1" lang="zh-CN" altLang="en-US" dirty="0" smtClean="0"/>
                  <a:t>*</a:t>
                </a:r>
                <a:r>
                  <a:rPr kumimoji="1" lang="en-US" altLang="zh-CN" dirty="0" smtClean="0"/>
                  <a:t>m</a:t>
                </a:r>
                <a:r>
                  <a:rPr kumimoji="1" lang="zh-CN" altLang="en-US" dirty="0" smtClean="0"/>
                  <a:t>的矩阵。意思就是基于欧氏距离找到近邻点，比如说</a:t>
                </a:r>
                <a:r>
                  <a:rPr kumimoji="1" lang="en-US" altLang="zh-CN" dirty="0" err="1" smtClean="0"/>
                  <a:t>Xj</a:t>
                </a:r>
                <a:r>
                  <a:rPr kumimoji="1" lang="zh-CN" altLang="en-US" dirty="0" smtClean="0"/>
                  <a:t>和</a:t>
                </a:r>
                <a:r>
                  <a:rPr kumimoji="1" lang="en-US" altLang="zh-CN" dirty="0" smtClean="0"/>
                  <a:t>Xi</a:t>
                </a:r>
                <a:r>
                  <a:rPr kumimoji="1" lang="zh-CN" altLang="en-US" dirty="0" smtClean="0"/>
                  <a:t>是两个点，先算出他们的欧式距离，如果符合近邻点的范围内，那么</a:t>
                </a:r>
                <a:r>
                  <a:rPr kumimoji="1" lang="en-US" altLang="zh-CN" dirty="0" err="1" smtClean="0"/>
                  <a:t>Pij</a:t>
                </a:r>
                <a:r>
                  <a:rPr kumimoji="1" lang="zh-CN" altLang="en-US" dirty="0" smtClean="0"/>
                  <a:t>就为</a:t>
                </a:r>
                <a:r>
                  <a:rPr kumimoji="1" lang="en-US" altLang="zh-CN" dirty="0" smtClean="0"/>
                  <a:t>xi</a:t>
                </a:r>
                <a:r>
                  <a:rPr kumimoji="1" lang="zh-CN" altLang="en-US" dirty="0" smtClean="0"/>
                  <a:t>和</a:t>
                </a:r>
                <a:r>
                  <a:rPr kumimoji="1" lang="en-US" altLang="zh-CN" dirty="0" err="1" smtClean="0"/>
                  <a:t>xj</a:t>
                </a:r>
                <a:r>
                  <a:rPr kumimoji="1" lang="zh-CN" altLang="en-US" dirty="0" smtClean="0"/>
                  <a:t>的距离，如果不在近邻范围内，那么就将</a:t>
                </a:r>
                <a:r>
                  <a:rPr kumimoji="1" lang="en-US" altLang="zh-CN" dirty="0" err="1" smtClean="0"/>
                  <a:t>Pij</a:t>
                </a:r>
                <a:r>
                  <a:rPr kumimoji="1" lang="zh-CN" altLang="en-US" dirty="0" smtClean="0"/>
                  <a:t>设置为无穷大。那么，这个近邻的范围该如何确定，一般是有两种办法，第一种就是选取与</a:t>
                </a:r>
                <a:r>
                  <a:rPr kumimoji="1" lang="en-US" altLang="zh-CN" dirty="0" smtClean="0"/>
                  <a:t>xi</a:t>
                </a:r>
                <a:r>
                  <a:rPr kumimoji="1" lang="zh-CN" altLang="en-US" dirty="0" smtClean="0"/>
                  <a:t>欧式距离最小的</a:t>
                </a:r>
                <a:r>
                  <a:rPr kumimoji="1" lang="en-US" altLang="zh-CN" dirty="0" smtClean="0"/>
                  <a:t>k</a:t>
                </a:r>
                <a:r>
                  <a:rPr kumimoji="1" lang="zh-CN" altLang="en-US" dirty="0" smtClean="0"/>
                  <a:t>个点看作近邻点，第二种就是选取与</a:t>
                </a:r>
                <a:r>
                  <a:rPr kumimoji="1" lang="en-US" altLang="zh-CN" dirty="0" smtClean="0"/>
                  <a:t>Xi</a:t>
                </a:r>
                <a:r>
                  <a:rPr kumimoji="1" lang="zh-CN" altLang="en-US" dirty="0" smtClean="0"/>
                  <a:t>距离在一个阈值范围之内的点作为近邻点。</a:t>
                </a:r>
                <a:r>
                  <a:rPr kumimoji="1" lang="en-US" altLang="zh-CN" dirty="0" err="1" smtClean="0"/>
                  <a:t>Isomap</a:t>
                </a:r>
                <a:r>
                  <a:rPr kumimoji="1" lang="zh-CN" altLang="en-US" dirty="0" smtClean="0"/>
                  <a:t>算法中常用的是基于</a:t>
                </a:r>
                <a:r>
                  <a:rPr kumimoji="1" lang="en-US" altLang="zh-CN" dirty="0" smtClean="0"/>
                  <a:t>k</a:t>
                </a:r>
                <a:r>
                  <a:rPr kumimoji="1" lang="zh-CN" altLang="en-US" dirty="0" smtClean="0"/>
                  <a:t>邻域的方法。这个也是存在问题的，关于这个参数</a:t>
                </a:r>
                <a:r>
                  <a:rPr kumimoji="1" lang="en-US" altLang="zh-CN" dirty="0" smtClean="0"/>
                  <a:t>k</a:t>
                </a:r>
                <a:r>
                  <a:rPr kumimoji="1" lang="zh-CN" altLang="en-US" dirty="0" smtClean="0"/>
                  <a:t>和</a:t>
                </a:r>
                <a14:m>
                  <m:oMath xmlns:m="http://schemas.openxmlformats.org/officeDocument/2006/math">
                    <m:r>
                      <a:rPr kumimoji="1" lang="zh-CN" altLang="en-US" i="1" smtClean="0">
                        <a:latin typeface="Cambria Math" charset="0"/>
                        <a:ea typeface="Cambria Math" charset="0"/>
                        <a:cs typeface="Cambria Math" charset="0"/>
                      </a:rPr>
                      <m:t>∈</m:t>
                    </m:r>
                  </m:oMath>
                </a14:m>
                <a:r>
                  <a:rPr kumimoji="1" lang="zh-CN" altLang="en-US" dirty="0" smtClean="0"/>
                  <a:t>的值怎么定，如果选取的太大，可能会把很远的点认为是近邻点，有可能回造成短路问题，如果选取的范围太小，又有可能造成断路问题，就是这个点和图其他范围不连通了。这些都会对测地线距离的计算造成直接错误</a:t>
                </a:r>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算法的第一步是要建立邻接矩阵</a:t>
                </a:r>
                <a:r>
                  <a:rPr kumimoji="1" lang="en-US" altLang="zh-CN" dirty="0" smtClean="0"/>
                  <a:t>P</a:t>
                </a:r>
                <a:r>
                  <a:rPr kumimoji="1" lang="zh-CN" altLang="en-US" dirty="0" smtClean="0"/>
                  <a:t>，比如说我们有</a:t>
                </a:r>
                <a:r>
                  <a:rPr kumimoji="1" lang="en-US" altLang="zh-CN" dirty="0" smtClean="0"/>
                  <a:t>m</a:t>
                </a:r>
                <a:r>
                  <a:rPr kumimoji="1" lang="zh-CN" altLang="en-US" dirty="0" smtClean="0"/>
                  <a:t>个样本，那么这个邻接矩阵就是一个</a:t>
                </a:r>
                <a:r>
                  <a:rPr kumimoji="1" lang="en-US" altLang="zh-CN" dirty="0" smtClean="0"/>
                  <a:t>m</a:t>
                </a:r>
                <a:r>
                  <a:rPr kumimoji="1" lang="zh-CN" altLang="en-US" dirty="0" smtClean="0"/>
                  <a:t>*</a:t>
                </a:r>
                <a:r>
                  <a:rPr kumimoji="1" lang="en-US" altLang="zh-CN" dirty="0" smtClean="0"/>
                  <a:t>m</a:t>
                </a:r>
                <a:r>
                  <a:rPr kumimoji="1" lang="zh-CN" altLang="en-US" dirty="0" smtClean="0"/>
                  <a:t>的矩阵。意思就是基于欧氏距离找到近邻点，比如说</a:t>
                </a:r>
                <a:r>
                  <a:rPr kumimoji="1" lang="en-US" altLang="zh-CN" dirty="0" err="1" smtClean="0"/>
                  <a:t>Xj</a:t>
                </a:r>
                <a:r>
                  <a:rPr kumimoji="1" lang="zh-CN" altLang="en-US" dirty="0" smtClean="0"/>
                  <a:t>和</a:t>
                </a:r>
                <a:r>
                  <a:rPr kumimoji="1" lang="en-US" altLang="zh-CN" dirty="0" smtClean="0"/>
                  <a:t>Xi</a:t>
                </a:r>
                <a:r>
                  <a:rPr kumimoji="1" lang="zh-CN" altLang="en-US" dirty="0" smtClean="0"/>
                  <a:t>是两个点，先算出他们的欧式距离，如果符合近邻点的范围内，那么</a:t>
                </a:r>
                <a:r>
                  <a:rPr kumimoji="1" lang="en-US" altLang="zh-CN" dirty="0" err="1" smtClean="0"/>
                  <a:t>Pij</a:t>
                </a:r>
                <a:r>
                  <a:rPr kumimoji="1" lang="zh-CN" altLang="en-US" dirty="0" smtClean="0"/>
                  <a:t>就为</a:t>
                </a:r>
                <a:r>
                  <a:rPr kumimoji="1" lang="en-US" altLang="zh-CN" dirty="0" smtClean="0"/>
                  <a:t>xi</a:t>
                </a:r>
                <a:r>
                  <a:rPr kumimoji="1" lang="zh-CN" altLang="en-US" dirty="0" smtClean="0"/>
                  <a:t>和</a:t>
                </a:r>
                <a:r>
                  <a:rPr kumimoji="1" lang="en-US" altLang="zh-CN" dirty="0" err="1" smtClean="0"/>
                  <a:t>xj</a:t>
                </a:r>
                <a:r>
                  <a:rPr kumimoji="1" lang="zh-CN" altLang="en-US" dirty="0" smtClean="0"/>
                  <a:t>的距离，如果不在近邻范围内，那么就将</a:t>
                </a:r>
                <a:r>
                  <a:rPr kumimoji="1" lang="en-US" altLang="zh-CN" dirty="0" err="1" smtClean="0"/>
                  <a:t>Pij</a:t>
                </a:r>
                <a:r>
                  <a:rPr kumimoji="1" lang="zh-CN" altLang="en-US" dirty="0" smtClean="0"/>
                  <a:t>设置为无穷大。那么，这个近邻的范围该如何确定，一般是有两种办法，第一种就是选取与</a:t>
                </a:r>
                <a:r>
                  <a:rPr kumimoji="1" lang="en-US" altLang="zh-CN" dirty="0" smtClean="0"/>
                  <a:t>xi</a:t>
                </a:r>
                <a:r>
                  <a:rPr kumimoji="1" lang="zh-CN" altLang="en-US" dirty="0" smtClean="0"/>
                  <a:t>欧式距离最小的</a:t>
                </a:r>
                <a:r>
                  <a:rPr kumimoji="1" lang="en-US" altLang="zh-CN" dirty="0" smtClean="0"/>
                  <a:t>k</a:t>
                </a:r>
                <a:r>
                  <a:rPr kumimoji="1" lang="zh-CN" altLang="en-US" dirty="0" smtClean="0"/>
                  <a:t>个点看作近邻点，第二种就是选取与</a:t>
                </a:r>
                <a:r>
                  <a:rPr kumimoji="1" lang="en-US" altLang="zh-CN" dirty="0" smtClean="0"/>
                  <a:t>Xi</a:t>
                </a:r>
                <a:r>
                  <a:rPr kumimoji="1" lang="zh-CN" altLang="en-US" dirty="0" smtClean="0"/>
                  <a:t>距离在一个阈值范围之内的点作为近邻点。</a:t>
                </a:r>
                <a:r>
                  <a:rPr kumimoji="1" lang="en-US" altLang="zh-CN" dirty="0" err="1" smtClean="0"/>
                  <a:t>Isomap</a:t>
                </a:r>
                <a:r>
                  <a:rPr kumimoji="1" lang="zh-CN" altLang="en-US" dirty="0" smtClean="0"/>
                  <a:t>算法中常用的是基于</a:t>
                </a:r>
                <a:r>
                  <a:rPr kumimoji="1" lang="en-US" altLang="zh-CN" dirty="0" smtClean="0"/>
                  <a:t>k</a:t>
                </a:r>
                <a:r>
                  <a:rPr kumimoji="1" lang="zh-CN" altLang="en-US" dirty="0" smtClean="0"/>
                  <a:t>邻域的方法。这个也是存在问题的，关于这个参数</a:t>
                </a:r>
                <a:r>
                  <a:rPr kumimoji="1" lang="en-US" altLang="zh-CN" dirty="0" smtClean="0"/>
                  <a:t>k</a:t>
                </a:r>
                <a:r>
                  <a:rPr kumimoji="1" lang="zh-CN" altLang="en-US" dirty="0" smtClean="0"/>
                  <a:t>和</a:t>
                </a:r>
                <a:r>
                  <a:rPr kumimoji="1" lang="zh-CN" altLang="en-US" i="0" smtClean="0">
                    <a:latin typeface="Cambria Math" charset="0"/>
                    <a:ea typeface="Cambria Math" charset="0"/>
                    <a:cs typeface="Cambria Math" charset="0"/>
                  </a:rPr>
                  <a:t>∈</a:t>
                </a:r>
                <a:r>
                  <a:rPr kumimoji="1" lang="zh-CN" altLang="en-US" dirty="0" smtClean="0"/>
                  <a:t>的值怎么定，如果选取的太大，可能会把很远的点认为是近邻点，有可能回造成短路问题，如果选取的范围太小，又有可能造成断路问题，就是这个点和图其他范围不连通了。这些都会对测地线距离的计算造成直接错误</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B45149A1-6DF3-A244-BBFF-FA927DC930B0}" type="slidenum">
              <a:rPr kumimoji="1" lang="zh-CN" altLang="en-US" smtClean="0"/>
              <a:t>124</a:t>
            </a:fld>
            <a:endParaRPr kumimoji="1" lang="zh-CN" altLang="en-US"/>
          </a:p>
        </p:txBody>
      </p:sp>
    </p:spTree>
    <p:extLst>
      <p:ext uri="{BB962C8B-B14F-4D97-AF65-F5344CB8AC3E}">
        <p14:creationId xmlns:p14="http://schemas.microsoft.com/office/powerpoint/2010/main" val="21132288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我们前面已经得到了样本的邻接矩阵，很显然这个矩阵是是一个带权的连通图，那么我们就可以通过最短路径的算法去找倒任意两点之间的测地线距离。这里，两种最常见的最短路径算法就是</a:t>
            </a:r>
            <a:r>
              <a:rPr kumimoji="1" lang="en-US" altLang="zh-CN" dirty="0" smtClean="0"/>
              <a:t>Dijkstra</a:t>
            </a:r>
            <a:r>
              <a:rPr kumimoji="1" lang="zh-CN" altLang="en-US" dirty="0" smtClean="0"/>
              <a:t>算法和</a:t>
            </a:r>
            <a:r>
              <a:rPr kumimoji="1" lang="en-US" altLang="zh-CN" dirty="0" smtClean="0"/>
              <a:t>Floyd</a:t>
            </a:r>
            <a:r>
              <a:rPr kumimoji="1" lang="zh-CN" altLang="en-US" smtClean="0"/>
              <a:t>算法，前一种是</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125</a:t>
            </a:fld>
            <a:endParaRPr kumimoji="1" lang="zh-CN" altLang="en-US"/>
          </a:p>
        </p:txBody>
      </p:sp>
    </p:spTree>
    <p:extLst>
      <p:ext uri="{BB962C8B-B14F-4D97-AF65-F5344CB8AC3E}">
        <p14:creationId xmlns:p14="http://schemas.microsoft.com/office/powerpoint/2010/main" val="292701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126</a:t>
            </a:fld>
            <a:endParaRPr kumimoji="1" lang="zh-CN" altLang="en-US"/>
          </a:p>
        </p:txBody>
      </p:sp>
    </p:spTree>
    <p:extLst>
      <p:ext uri="{BB962C8B-B14F-4D97-AF65-F5344CB8AC3E}">
        <p14:creationId xmlns:p14="http://schemas.microsoft.com/office/powerpoint/2010/main" val="52521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127</a:t>
            </a:fld>
            <a:endParaRPr kumimoji="1" lang="zh-CN" altLang="en-US"/>
          </a:p>
        </p:txBody>
      </p:sp>
    </p:spTree>
    <p:extLst>
      <p:ext uri="{BB962C8B-B14F-4D97-AF65-F5344CB8AC3E}">
        <p14:creationId xmlns:p14="http://schemas.microsoft.com/office/powerpoint/2010/main" val="995304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这里的回归学习器一般可以用线性回归器（最大后验，最小二乘）感知机，</a:t>
            </a:r>
            <a:r>
              <a:rPr kumimoji="1" lang="en-US" altLang="zh-CN" dirty="0" err="1" smtClean="0"/>
              <a:t>softmax</a:t>
            </a:r>
            <a:r>
              <a:rPr kumimoji="1" lang="zh-CN" altLang="en-US" dirty="0" smtClean="0"/>
              <a:t>回归。但是这个方法也只是权宜之计，目前来看并没有更好的办法，不知道，老师这里有没有什么想法。</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128</a:t>
            </a:fld>
            <a:endParaRPr kumimoji="1" lang="zh-CN" altLang="en-US"/>
          </a:p>
        </p:txBody>
      </p:sp>
    </p:spTree>
    <p:extLst>
      <p:ext uri="{BB962C8B-B14F-4D97-AF65-F5344CB8AC3E}">
        <p14:creationId xmlns:p14="http://schemas.microsoft.com/office/powerpoint/2010/main" val="45517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这里主要讲述非线性降维！讲述几种常见的自编码器及其原理！</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45</a:t>
            </a:fld>
            <a:endParaRPr lang="zh-CN" altLang="en-US"/>
          </a:p>
        </p:txBody>
      </p:sp>
    </p:spTree>
    <p:extLst>
      <p:ext uri="{BB962C8B-B14F-4D97-AF65-F5344CB8AC3E}">
        <p14:creationId xmlns:p14="http://schemas.microsoft.com/office/powerpoint/2010/main" val="19494521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129</a:t>
            </a:fld>
            <a:endParaRPr kumimoji="1" lang="zh-CN" altLang="en-US"/>
          </a:p>
        </p:txBody>
      </p:sp>
    </p:spTree>
    <p:extLst>
      <p:ext uri="{BB962C8B-B14F-4D97-AF65-F5344CB8AC3E}">
        <p14:creationId xmlns:p14="http://schemas.microsoft.com/office/powerpoint/2010/main" val="15935317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收敛的渐进性可以理解为随着数据样本的增加，图的距离也会越来越接近真实的两点</a:t>
            </a:r>
            <a:r>
              <a:rPr kumimoji="1" lang="zh-CN" altLang="en-US" smtClean="0"/>
              <a:t>之间的测地线距离。</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130</a:t>
            </a:fld>
            <a:endParaRPr kumimoji="1" lang="zh-CN" altLang="en-US"/>
          </a:p>
        </p:txBody>
      </p:sp>
    </p:spTree>
    <p:extLst>
      <p:ext uri="{BB962C8B-B14F-4D97-AF65-F5344CB8AC3E}">
        <p14:creationId xmlns:p14="http://schemas.microsoft.com/office/powerpoint/2010/main" val="6109578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131</a:t>
            </a:fld>
            <a:endParaRPr kumimoji="1" lang="zh-CN" altLang="en-US"/>
          </a:p>
        </p:txBody>
      </p:sp>
    </p:spTree>
    <p:extLst>
      <p:ext uri="{BB962C8B-B14F-4D97-AF65-F5344CB8AC3E}">
        <p14:creationId xmlns:p14="http://schemas.microsoft.com/office/powerpoint/2010/main" val="9074953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132</a:t>
            </a:fld>
            <a:endParaRPr kumimoji="1" lang="zh-CN" altLang="en-US"/>
          </a:p>
        </p:txBody>
      </p:sp>
    </p:spTree>
    <p:extLst>
      <p:ext uri="{BB962C8B-B14F-4D97-AF65-F5344CB8AC3E}">
        <p14:creationId xmlns:p14="http://schemas.microsoft.com/office/powerpoint/2010/main" val="1790060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133</a:t>
            </a:fld>
            <a:endParaRPr kumimoji="1" lang="zh-CN" altLang="en-US"/>
          </a:p>
        </p:txBody>
      </p:sp>
    </p:spTree>
    <p:extLst>
      <p:ext uri="{BB962C8B-B14F-4D97-AF65-F5344CB8AC3E}">
        <p14:creationId xmlns:p14="http://schemas.microsoft.com/office/powerpoint/2010/main" val="586802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134</a:t>
            </a:fld>
            <a:endParaRPr kumimoji="1" lang="zh-CN" altLang="en-US"/>
          </a:p>
        </p:txBody>
      </p:sp>
    </p:spTree>
    <p:extLst>
      <p:ext uri="{BB962C8B-B14F-4D97-AF65-F5344CB8AC3E}">
        <p14:creationId xmlns:p14="http://schemas.microsoft.com/office/powerpoint/2010/main" val="15910460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136</a:t>
            </a:fld>
            <a:endParaRPr kumimoji="1" lang="zh-CN" altLang="en-US"/>
          </a:p>
        </p:txBody>
      </p:sp>
    </p:spTree>
    <p:extLst>
      <p:ext uri="{BB962C8B-B14F-4D97-AF65-F5344CB8AC3E}">
        <p14:creationId xmlns:p14="http://schemas.microsoft.com/office/powerpoint/2010/main" val="17750292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137</a:t>
            </a:fld>
            <a:endParaRPr kumimoji="1" lang="zh-CN" altLang="en-US"/>
          </a:p>
        </p:txBody>
      </p:sp>
    </p:spTree>
    <p:extLst>
      <p:ext uri="{BB962C8B-B14F-4D97-AF65-F5344CB8AC3E}">
        <p14:creationId xmlns:p14="http://schemas.microsoft.com/office/powerpoint/2010/main" val="8452598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138</a:t>
            </a:fld>
            <a:endParaRPr kumimoji="1" lang="zh-CN" altLang="en-US"/>
          </a:p>
        </p:txBody>
      </p:sp>
    </p:spTree>
    <p:extLst>
      <p:ext uri="{BB962C8B-B14F-4D97-AF65-F5344CB8AC3E}">
        <p14:creationId xmlns:p14="http://schemas.microsoft.com/office/powerpoint/2010/main" val="55392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139</a:t>
            </a:fld>
            <a:endParaRPr kumimoji="1" lang="zh-CN" altLang="en-US"/>
          </a:p>
        </p:txBody>
      </p:sp>
    </p:spTree>
    <p:extLst>
      <p:ext uri="{BB962C8B-B14F-4D97-AF65-F5344CB8AC3E}">
        <p14:creationId xmlns:p14="http://schemas.microsoft.com/office/powerpoint/2010/main" val="47344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先暂且不谈神经网络、深度学习，仅是自编码器！！</a:t>
            </a:r>
            <a:endParaRPr lang="en-US" altLang="zh-CN" dirty="0" smtClean="0"/>
          </a:p>
          <a:p>
            <a:r>
              <a:rPr lang="en-US" altLang="zh-CN" dirty="0" smtClean="0"/>
              <a:t>2.</a:t>
            </a:r>
            <a:r>
              <a:rPr lang="zh-CN" altLang="en-US" dirty="0" smtClean="0"/>
              <a:t>编码器将输入信号</a:t>
            </a:r>
            <a:r>
              <a:rPr lang="en-US" altLang="zh-CN" dirty="0" smtClean="0"/>
              <a:t>x</a:t>
            </a:r>
            <a:r>
              <a:rPr lang="zh-CN" altLang="en-US" dirty="0" smtClean="0"/>
              <a:t>变换成编码信号</a:t>
            </a:r>
            <a:r>
              <a:rPr lang="en-US" altLang="zh-CN" dirty="0" smtClean="0"/>
              <a:t>y</a:t>
            </a:r>
            <a:r>
              <a:rPr lang="zh-CN" altLang="en-US" dirty="0" smtClean="0"/>
              <a:t>，而解码器将编码</a:t>
            </a:r>
            <a:r>
              <a:rPr lang="en-US" altLang="zh-CN" dirty="0" smtClean="0"/>
              <a:t>y</a:t>
            </a:r>
            <a:r>
              <a:rPr lang="zh-CN" altLang="en-US" dirty="0" smtClean="0"/>
              <a:t>转换成输出信号</a:t>
            </a:r>
            <a:r>
              <a:rPr lang="en-US" altLang="zh-CN" dirty="0" smtClean="0"/>
              <a:t>~x</a:t>
            </a:r>
            <a:r>
              <a:rPr lang="zh-CN" altLang="en-US" dirty="0" smtClean="0"/>
              <a:t>！！</a:t>
            </a:r>
            <a:r>
              <a:rPr lang="en-US" altLang="zh-CN" dirty="0" smtClean="0"/>
              <a:t>1</a:t>
            </a:r>
          </a:p>
          <a:p>
            <a:r>
              <a:rPr lang="en-US" altLang="zh-CN" dirty="0" smtClean="0"/>
              <a:t>3.</a:t>
            </a:r>
            <a:r>
              <a:rPr lang="zh-CN" altLang="en-US" dirty="0" smtClean="0"/>
              <a:t>自编码器的目的是，让输出</a:t>
            </a:r>
            <a:r>
              <a:rPr lang="en-US" altLang="zh-CN" dirty="0" smtClean="0"/>
              <a:t>~x</a:t>
            </a:r>
            <a:r>
              <a:rPr lang="zh-CN" altLang="en-US" dirty="0" smtClean="0"/>
              <a:t>尽可能复现输入</a:t>
            </a:r>
            <a:r>
              <a:rPr lang="en-US" altLang="zh-CN" dirty="0" smtClean="0"/>
              <a:t>x</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52091C4-3B34-4B43-803A-C470A912F67C}" type="slidenum">
              <a:rPr lang="zh-CN" altLang="en-US" smtClean="0"/>
              <a:t>46</a:t>
            </a:fld>
            <a:endParaRPr lang="zh-CN" altLang="en-US"/>
          </a:p>
        </p:txBody>
      </p:sp>
    </p:spTree>
    <p:extLst>
      <p:ext uri="{BB962C8B-B14F-4D97-AF65-F5344CB8AC3E}">
        <p14:creationId xmlns:p14="http://schemas.microsoft.com/office/powerpoint/2010/main" val="15309391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140</a:t>
            </a:fld>
            <a:endParaRPr kumimoji="1" lang="zh-CN" altLang="en-US"/>
          </a:p>
        </p:txBody>
      </p:sp>
    </p:spTree>
    <p:extLst>
      <p:ext uri="{BB962C8B-B14F-4D97-AF65-F5344CB8AC3E}">
        <p14:creationId xmlns:p14="http://schemas.microsoft.com/office/powerpoint/2010/main" val="4598314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关于这里为什么要选择</a:t>
            </a:r>
            <a:r>
              <a:rPr lang="en-US" altLang="zh-CN" sz="1200" b="0" i="0" u="none" strike="noStrike"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个最小非零特征值所对应的特征向量，下面评论中的大佬指出，将</a:t>
            </a:r>
            <a:r>
              <a:rPr lang="en-US" altLang="zh-CN" sz="1200" b="0" i="0" u="none" strike="noStrike" kern="1200" dirty="0" smtClean="0">
                <a:solidFill>
                  <a:schemeClr val="tx1"/>
                </a:solidFill>
                <a:effectLst/>
                <a:latin typeface="+mn-lt"/>
                <a:ea typeface="+mn-ea"/>
                <a:cs typeface="+mn-cs"/>
              </a:rPr>
              <a:t>LY=−DYΛ</a:t>
            </a:r>
            <a:r>
              <a:rPr lang="zh-CN" altLang="en-US" sz="1200" b="0" i="0" kern="1200" dirty="0" smtClean="0">
                <a:solidFill>
                  <a:schemeClr val="tx1"/>
                </a:solidFill>
                <a:effectLst/>
                <a:latin typeface="+mn-lt"/>
                <a:ea typeface="+mn-ea"/>
                <a:cs typeface="+mn-cs"/>
              </a:rPr>
              <a:t>带回到</a:t>
            </a:r>
            <a:r>
              <a:rPr lang="en-US" altLang="zh-CN" sz="1200" b="0" i="0" u="none" strike="noStrike" kern="1200" dirty="0" err="1" smtClean="0">
                <a:solidFill>
                  <a:schemeClr val="tx1"/>
                </a:solidFill>
                <a:effectLst/>
                <a:latin typeface="+mn-lt"/>
                <a:ea typeface="+mn-ea"/>
                <a:cs typeface="+mn-cs"/>
              </a:rPr>
              <a:t>mintrace</a:t>
            </a:r>
            <a:r>
              <a:rPr lang="en-US" altLang="zh-CN" sz="1200" b="0" i="0" u="none" strike="noStrike" kern="1200" dirty="0" smtClean="0">
                <a:solidFill>
                  <a:schemeClr val="tx1"/>
                </a:solidFill>
                <a:effectLst/>
                <a:latin typeface="+mn-lt"/>
                <a:ea typeface="+mn-ea"/>
                <a:cs typeface="+mn-cs"/>
              </a:rPr>
              <a:t>(YTLY)</a:t>
            </a:r>
            <a:r>
              <a:rPr lang="zh-CN" altLang="en-US" sz="1200" b="0" i="0" kern="1200" dirty="0" smtClean="0">
                <a:solidFill>
                  <a:schemeClr val="tx1"/>
                </a:solidFill>
                <a:effectLst/>
                <a:latin typeface="+mn-lt"/>
                <a:ea typeface="+mn-ea"/>
                <a:cs typeface="+mn-cs"/>
              </a:rPr>
              <a:t>中，由于有着约束条件</a:t>
            </a:r>
            <a:r>
              <a:rPr lang="en-US" altLang="zh-CN" sz="1200" b="0" i="0" u="none" strike="noStrike" kern="1200" dirty="0" smtClean="0">
                <a:solidFill>
                  <a:schemeClr val="tx1"/>
                </a:solidFill>
                <a:effectLst/>
                <a:latin typeface="+mn-lt"/>
                <a:ea typeface="+mn-ea"/>
                <a:cs typeface="+mn-cs"/>
              </a:rPr>
              <a:t>YTDY=I</a:t>
            </a:r>
            <a:r>
              <a:rPr lang="zh-CN" altLang="en-US" sz="1200" b="0" i="0" kern="1200" dirty="0" smtClean="0">
                <a:solidFill>
                  <a:schemeClr val="tx1"/>
                </a:solidFill>
                <a:effectLst/>
                <a:latin typeface="+mn-lt"/>
                <a:ea typeface="+mn-ea"/>
                <a:cs typeface="+mn-cs"/>
              </a:rPr>
              <a:t>的限制，可以得到</a:t>
            </a:r>
            <a:r>
              <a:rPr lang="en-US" altLang="zh-CN" sz="1200" b="0" i="0" u="none" strike="noStrike" kern="1200" dirty="0" err="1" smtClean="0">
                <a:solidFill>
                  <a:schemeClr val="tx1"/>
                </a:solidFill>
                <a:effectLst/>
                <a:latin typeface="+mn-lt"/>
                <a:ea typeface="+mn-ea"/>
                <a:cs typeface="+mn-cs"/>
              </a:rPr>
              <a:t>mintrace</a:t>
            </a:r>
            <a:r>
              <a:rPr lang="en-US" altLang="zh-CN" sz="1200" b="0" i="0" u="none" strike="noStrike" kern="1200" dirty="0" smtClean="0">
                <a:solidFill>
                  <a:schemeClr val="tx1"/>
                </a:solidFill>
                <a:effectLst/>
                <a:latin typeface="+mn-lt"/>
                <a:ea typeface="+mn-ea"/>
                <a:cs typeface="+mn-cs"/>
              </a:rPr>
              <a:t>(YTLY)=</a:t>
            </a:r>
            <a:r>
              <a:rPr lang="en-US" altLang="zh-CN" sz="1200" b="0" i="0" u="none" strike="noStrike" kern="1200" dirty="0" err="1" smtClean="0">
                <a:solidFill>
                  <a:schemeClr val="tx1"/>
                </a:solidFill>
                <a:effectLst/>
                <a:latin typeface="+mn-lt"/>
                <a:ea typeface="+mn-ea"/>
                <a:cs typeface="+mn-cs"/>
              </a:rPr>
              <a:t>mintrace</a:t>
            </a:r>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Λ</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。即为特征值之和。我们为了目标函数最小化，要选择最小的</a:t>
            </a:r>
            <a:r>
              <a:rPr lang="en-US" altLang="zh-CN" sz="1200" b="0" i="0" u="none" strike="noStrike"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个特征值所对应的特征向量。</a:t>
            </a:r>
          </a:p>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141</a:t>
            </a:fld>
            <a:endParaRPr kumimoji="1" lang="zh-CN" altLang="en-US"/>
          </a:p>
        </p:txBody>
      </p:sp>
    </p:spTree>
    <p:extLst>
      <p:ext uri="{BB962C8B-B14F-4D97-AF65-F5344CB8AC3E}">
        <p14:creationId xmlns:p14="http://schemas.microsoft.com/office/powerpoint/2010/main" val="12064052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142</a:t>
            </a:fld>
            <a:endParaRPr kumimoji="1" lang="zh-CN" altLang="en-US"/>
          </a:p>
        </p:txBody>
      </p:sp>
    </p:spTree>
    <p:extLst>
      <p:ext uri="{BB962C8B-B14F-4D97-AF65-F5344CB8AC3E}">
        <p14:creationId xmlns:p14="http://schemas.microsoft.com/office/powerpoint/2010/main" val="17659528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143</a:t>
            </a:fld>
            <a:endParaRPr kumimoji="1" lang="zh-CN" altLang="en-US"/>
          </a:p>
        </p:txBody>
      </p:sp>
    </p:spTree>
    <p:extLst>
      <p:ext uri="{BB962C8B-B14F-4D97-AF65-F5344CB8AC3E}">
        <p14:creationId xmlns:p14="http://schemas.microsoft.com/office/powerpoint/2010/main" val="1951758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a:t>
            </a:r>
            <a:endParaRPr kumimoji="1" lang="zh-CN" altLang="en-US" dirty="0"/>
          </a:p>
        </p:txBody>
      </p:sp>
      <p:sp>
        <p:nvSpPr>
          <p:cNvPr id="4" name="幻灯片编号占位符 3"/>
          <p:cNvSpPr>
            <a:spLocks noGrp="1"/>
          </p:cNvSpPr>
          <p:nvPr>
            <p:ph type="sldNum" sz="quarter" idx="10"/>
          </p:nvPr>
        </p:nvSpPr>
        <p:spPr/>
        <p:txBody>
          <a:bodyPr/>
          <a:lstStyle/>
          <a:p>
            <a:fld id="{B45149A1-6DF3-A244-BBFF-FA927DC930B0}" type="slidenum">
              <a:rPr kumimoji="1" lang="zh-CN" altLang="en-US" smtClean="0"/>
              <a:t>144</a:t>
            </a:fld>
            <a:endParaRPr kumimoji="1" lang="zh-CN" altLang="en-US"/>
          </a:p>
        </p:txBody>
      </p:sp>
    </p:spTree>
    <p:extLst>
      <p:ext uri="{BB962C8B-B14F-4D97-AF65-F5344CB8AC3E}">
        <p14:creationId xmlns:p14="http://schemas.microsoft.com/office/powerpoint/2010/main" val="17160256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这种比较并不是特别实用，因为对于特定数据集的嵌入形式通常是未知的，如果一个等距方法失败了，那么也许保角方法是一个合理的选择。</a:t>
            </a:r>
            <a:endParaRPr lang="zh-CN" altLang="en-US" dirty="0"/>
          </a:p>
        </p:txBody>
      </p:sp>
      <p:sp>
        <p:nvSpPr>
          <p:cNvPr id="4" name="灯片编号占位符 3"/>
          <p:cNvSpPr>
            <a:spLocks noGrp="1"/>
          </p:cNvSpPr>
          <p:nvPr>
            <p:ph type="sldNum" sz="quarter" idx="10"/>
          </p:nvPr>
        </p:nvSpPr>
        <p:spPr/>
        <p:txBody>
          <a:bodyPr/>
          <a:lstStyle/>
          <a:p>
            <a:fld id="{75D04F4A-8492-4308-94CC-55A34577D571}" type="slidenum">
              <a:rPr lang="zh-CN" altLang="en-US" smtClean="0"/>
              <a:t>145</a:t>
            </a:fld>
            <a:endParaRPr lang="zh-CN" altLang="en-US"/>
          </a:p>
        </p:txBody>
      </p:sp>
    </p:spTree>
    <p:extLst>
      <p:ext uri="{BB962C8B-B14F-4D97-AF65-F5344CB8AC3E}">
        <p14:creationId xmlns:p14="http://schemas.microsoft.com/office/powerpoint/2010/main" val="12086093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试卷相似</a:t>
            </a:r>
            <a:endParaRPr lang="en-US" altLang="zh-CN" dirty="0"/>
          </a:p>
          <a:p>
            <a:r>
              <a:rPr lang="zh-CN" altLang="en-US" dirty="0"/>
              <a:t>人脸相似</a:t>
            </a:r>
          </a:p>
        </p:txBody>
      </p:sp>
      <p:sp>
        <p:nvSpPr>
          <p:cNvPr id="4" name="灯片编号占位符 3"/>
          <p:cNvSpPr>
            <a:spLocks noGrp="1"/>
          </p:cNvSpPr>
          <p:nvPr>
            <p:ph type="sldNum" sz="quarter" idx="10"/>
          </p:nvPr>
        </p:nvSpPr>
        <p:spPr/>
        <p:txBody>
          <a:bodyPr/>
          <a:lstStyle/>
          <a:p>
            <a:fld id="{75D04F4A-8492-4308-94CC-55A34577D571}" type="slidenum">
              <a:rPr lang="zh-CN" altLang="en-US" smtClean="0"/>
              <a:t>146</a:t>
            </a:fld>
            <a:endParaRPr lang="zh-CN" altLang="en-US"/>
          </a:p>
        </p:txBody>
      </p:sp>
    </p:spTree>
    <p:extLst>
      <p:ext uri="{BB962C8B-B14F-4D97-AF65-F5344CB8AC3E}">
        <p14:creationId xmlns:p14="http://schemas.microsoft.com/office/powerpoint/2010/main" val="276879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654230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51044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20827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33248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10257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414342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70601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863613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70001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16134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35AA7F-5247-E74F-A09C-E59F20DECC53}" type="datetimeFigureOut">
              <a:rPr kumimoji="1" lang="zh-CN" altLang="en-US" smtClean="0"/>
              <a:t>2018/4/11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7852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5AA7F-5247-E74F-A09C-E59F20DECC53}" type="datetimeFigureOut">
              <a:rPr kumimoji="1" lang="zh-CN" altLang="en-US" smtClean="0"/>
              <a:t>2018/4/11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86D28-195B-AE4A-A497-440735829D00}" type="slidenum">
              <a:rPr kumimoji="1" lang="zh-CN" altLang="en-US" smtClean="0"/>
              <a:t>‹#›</a:t>
            </a:fld>
            <a:endParaRPr kumimoji="1" lang="zh-CN" altLang="en-US"/>
          </a:p>
        </p:txBody>
      </p:sp>
    </p:spTree>
    <p:extLst>
      <p:ext uri="{BB962C8B-B14F-4D97-AF65-F5344CB8AC3E}">
        <p14:creationId xmlns:p14="http://schemas.microsoft.com/office/powerpoint/2010/main" val="1010911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4.wdp"/></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2.png"/><Relationship Id="rId4" Type="http://schemas.microsoft.com/office/2007/relationships/hdphoto" Target="../media/hdphoto5.wdp"/></Relationships>
</file>

<file path=ppt/slides/_rels/slide10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74.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11.wdp"/></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60.png"/></Relationships>
</file>

<file path=ppt/slides/_rels/slide1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3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3.png"/><Relationship Id="rId5" Type="http://schemas.openxmlformats.org/officeDocument/2006/relationships/image" Target="../media/image260.png"/><Relationship Id="rId10" Type="http://schemas.openxmlformats.org/officeDocument/2006/relationships/image" Target="../media/image32.png"/><Relationship Id="rId4" Type="http://schemas.openxmlformats.org/officeDocument/2006/relationships/image" Target="../media/image250.png"/><Relationship Id="rId9"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 Target="slide2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 Target="slide112.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 Target="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910.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8896" y="-96837"/>
            <a:ext cx="9144000" cy="2387600"/>
          </a:xfrm>
        </p:spPr>
        <p:txBody>
          <a:bodyPr/>
          <a:lstStyle/>
          <a:p>
            <a:r>
              <a:rPr kumimoji="1" lang="zh-CN" altLang="en-US" dirty="0" smtClean="0"/>
              <a:t>流形学习</a:t>
            </a:r>
            <a:r>
              <a:rPr kumimoji="1" lang="en-US" altLang="zh-CN" dirty="0" smtClean="0"/>
              <a:t>Manifold</a:t>
            </a:r>
            <a:r>
              <a:rPr kumimoji="1" lang="zh-CN" altLang="en-US" dirty="0" smtClean="0"/>
              <a:t> </a:t>
            </a:r>
            <a:r>
              <a:rPr kumimoji="1" lang="en-US" altLang="zh-CN" dirty="0" smtClean="0"/>
              <a:t>Learning</a:t>
            </a:r>
            <a:endParaRPr kumimoji="1" lang="zh-CN" altLang="en-US" dirty="0"/>
          </a:p>
        </p:txBody>
      </p:sp>
      <p:sp>
        <p:nvSpPr>
          <p:cNvPr id="3" name="副标题 2"/>
          <p:cNvSpPr>
            <a:spLocks noGrp="1"/>
          </p:cNvSpPr>
          <p:nvPr>
            <p:ph type="subTitle" idx="1"/>
          </p:nvPr>
        </p:nvSpPr>
        <p:spPr>
          <a:xfrm>
            <a:off x="1345324" y="3244687"/>
            <a:ext cx="9144000" cy="3029989"/>
          </a:xfrm>
        </p:spPr>
        <p:txBody>
          <a:bodyPr>
            <a:normAutofit/>
          </a:bodyPr>
          <a:lstStyle/>
          <a:p>
            <a:r>
              <a:rPr kumimoji="1" lang="zh-CN" altLang="en-US" sz="2000" dirty="0" smtClean="0"/>
              <a:t>小组成员</a:t>
            </a:r>
            <a:endParaRPr kumimoji="1" lang="en-US" altLang="zh-CN" sz="2000" dirty="0"/>
          </a:p>
          <a:p>
            <a:pPr algn="l"/>
            <a:r>
              <a:rPr kumimoji="1" lang="zh-CN" altLang="en-US" sz="2000" dirty="0" smtClean="0"/>
              <a:t>                                 学号：</a:t>
            </a:r>
            <a:r>
              <a:rPr kumimoji="1" lang="en-US" altLang="zh-CN" sz="2000" dirty="0" smtClean="0"/>
              <a:t>51174500083</a:t>
            </a:r>
            <a:r>
              <a:rPr kumimoji="1" lang="zh-CN" altLang="en-US" sz="2000" dirty="0" smtClean="0"/>
              <a:t>       姓名：丁雨琦</a:t>
            </a:r>
            <a:endParaRPr kumimoji="1" lang="en-US" altLang="zh-CN" sz="2000" dirty="0" smtClean="0"/>
          </a:p>
          <a:p>
            <a:pPr algn="l"/>
            <a:r>
              <a:rPr kumimoji="1" lang="zh-CN" altLang="en-US" sz="2000" dirty="0" smtClean="0"/>
              <a:t>                                 学号：</a:t>
            </a:r>
            <a:r>
              <a:rPr kumimoji="1" lang="en-US" altLang="zh-CN" sz="2000" dirty="0" smtClean="0"/>
              <a:t>51174500052</a:t>
            </a:r>
            <a:r>
              <a:rPr kumimoji="1" lang="zh-CN" altLang="en-US" sz="2000" dirty="0" smtClean="0"/>
              <a:t>       姓名：吴盈娇</a:t>
            </a:r>
            <a:endParaRPr kumimoji="1" lang="en-US" altLang="zh-CN" sz="2000" dirty="0" smtClean="0"/>
          </a:p>
          <a:p>
            <a:pPr algn="l"/>
            <a:r>
              <a:rPr kumimoji="1" lang="zh-CN" altLang="en-US" sz="2000" dirty="0" smtClean="0"/>
              <a:t>                                 学号：</a:t>
            </a:r>
            <a:r>
              <a:rPr kumimoji="1" lang="en-US" altLang="zh-CN" sz="2000" dirty="0" smtClean="0"/>
              <a:t>51174500125</a:t>
            </a:r>
            <a:r>
              <a:rPr kumimoji="1" lang="zh-CN" altLang="en-US" sz="2000" dirty="0" smtClean="0"/>
              <a:t>       姓名：孙阳</a:t>
            </a:r>
            <a:endParaRPr kumimoji="1" lang="en-US" altLang="zh-CN" sz="2000" dirty="0" smtClean="0"/>
          </a:p>
          <a:p>
            <a:pPr algn="l"/>
            <a:r>
              <a:rPr kumimoji="1" lang="zh-CN" altLang="en-US" sz="2000" dirty="0"/>
              <a:t> </a:t>
            </a:r>
            <a:r>
              <a:rPr kumimoji="1" lang="zh-CN" altLang="en-US" sz="2000" dirty="0" smtClean="0"/>
              <a:t>                                学号：</a:t>
            </a:r>
            <a:r>
              <a:rPr kumimoji="1" lang="en-US" altLang="zh-CN" sz="2000" dirty="0" smtClean="0"/>
              <a:t>51174500100</a:t>
            </a:r>
            <a:r>
              <a:rPr kumimoji="1" lang="zh-CN" altLang="en-US" sz="2000" dirty="0" smtClean="0"/>
              <a:t>       姓名：李衡</a:t>
            </a:r>
            <a:endParaRPr kumimoji="1" lang="en-US" altLang="zh-CN" sz="2000" dirty="0" smtClean="0"/>
          </a:p>
          <a:p>
            <a:pPr algn="l"/>
            <a:r>
              <a:rPr kumimoji="1" lang="zh-CN" altLang="en-US" sz="2000" dirty="0"/>
              <a:t> </a:t>
            </a:r>
            <a:r>
              <a:rPr kumimoji="1" lang="zh-CN" altLang="en-US" sz="2000" dirty="0" smtClean="0"/>
              <a:t>                                学号：</a:t>
            </a:r>
            <a:r>
              <a:rPr kumimoji="1" lang="en-US" altLang="zh-CN" sz="2000" dirty="0" smtClean="0"/>
              <a:t>51174500053</a:t>
            </a:r>
            <a:r>
              <a:rPr kumimoji="1" lang="zh-CN" altLang="en-US" sz="2000" dirty="0" smtClean="0"/>
              <a:t>       姓名：闫倩倩</a:t>
            </a:r>
            <a:endParaRPr kumimoji="1" lang="en-US" altLang="zh-CN" sz="2000" dirty="0" smtClean="0"/>
          </a:p>
          <a:p>
            <a:pPr algn="l"/>
            <a:endParaRPr kumimoji="1" lang="en-US" altLang="zh-CN" sz="2000" dirty="0" smtClean="0"/>
          </a:p>
          <a:p>
            <a:endParaRPr kumimoji="1" lang="en-US" altLang="zh-CN" sz="2000" dirty="0" smtClean="0"/>
          </a:p>
          <a:p>
            <a:endParaRPr kumimoji="1" lang="en-US" altLang="zh-CN" sz="2000" dirty="0" smtClean="0"/>
          </a:p>
          <a:p>
            <a:endParaRPr kumimoji="1" lang="en-US" altLang="zh-CN" sz="2000" dirty="0" smtClean="0"/>
          </a:p>
        </p:txBody>
      </p:sp>
      <p:sp>
        <p:nvSpPr>
          <p:cNvPr id="4" name="文本框 3"/>
          <p:cNvSpPr txBox="1"/>
          <p:nvPr/>
        </p:nvSpPr>
        <p:spPr>
          <a:xfrm>
            <a:off x="8860221" y="6064469"/>
            <a:ext cx="2087431" cy="369332"/>
          </a:xfrm>
          <a:prstGeom prst="rect">
            <a:avLst/>
          </a:prstGeom>
          <a:noFill/>
        </p:spPr>
        <p:txBody>
          <a:bodyPr wrap="none" rtlCol="0">
            <a:spAutoFit/>
          </a:bodyPr>
          <a:lstStyle/>
          <a:p>
            <a:r>
              <a:rPr kumimoji="1" lang="en-US" altLang="zh-CN" dirty="0" smtClean="0"/>
              <a:t>Date</a:t>
            </a:r>
            <a:r>
              <a:rPr kumimoji="1" lang="zh-CN" altLang="en-US" dirty="0" smtClean="0"/>
              <a:t>：</a:t>
            </a:r>
            <a:r>
              <a:rPr kumimoji="1" lang="en-US" altLang="zh-CN" dirty="0" smtClean="0"/>
              <a:t>2018-04-11</a:t>
            </a:r>
            <a:endParaRPr kumimoji="1" lang="zh-CN" altLang="en-US" dirty="0"/>
          </a:p>
        </p:txBody>
      </p:sp>
    </p:spTree>
    <p:extLst>
      <p:ext uri="{BB962C8B-B14F-4D97-AF65-F5344CB8AC3E}">
        <p14:creationId xmlns:p14="http://schemas.microsoft.com/office/powerpoint/2010/main" val="647582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CE217386-C20B-4E49-997F-8AEC40D71B63}"/>
              </a:ext>
            </a:extLst>
          </p:cNvPr>
          <p:cNvPicPr>
            <a:picLocks noChangeAspect="1"/>
          </p:cNvPicPr>
          <p:nvPr/>
        </p:nvPicPr>
        <p:blipFill>
          <a:blip r:embed="rId2"/>
          <a:stretch>
            <a:fillRect/>
          </a:stretch>
        </p:blipFill>
        <p:spPr>
          <a:xfrm>
            <a:off x="1816871" y="2024062"/>
            <a:ext cx="8362950" cy="2809875"/>
          </a:xfrm>
          <a:prstGeom prst="rect">
            <a:avLst/>
          </a:prstGeom>
        </p:spPr>
      </p:pic>
    </p:spTree>
    <p:extLst>
      <p:ext uri="{BB962C8B-B14F-4D97-AF65-F5344CB8AC3E}">
        <p14:creationId xmlns:p14="http://schemas.microsoft.com/office/powerpoint/2010/main" val="2556045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normAutofit/>
          </a:bodyPr>
          <a:lstStyle/>
          <a:p>
            <a:r>
              <a:rPr lang="zh-CN" altLang="en-US" dirty="0" smtClean="0"/>
              <a:t>对于</a:t>
            </a:r>
            <a:r>
              <a:rPr lang="en-US" altLang="zh-CN" dirty="0"/>
              <a:t>LLE</a:t>
            </a:r>
            <a:r>
              <a:rPr lang="zh-CN" altLang="en-US" dirty="0"/>
              <a:t>算法，我们首先要确定邻域大小的选择，即我们需要多少个邻域样本来线性表示某个样本。假设这个值为</a:t>
            </a:r>
            <a:r>
              <a:rPr lang="en-US" altLang="zh-CN" dirty="0"/>
              <a:t>k</a:t>
            </a:r>
            <a:r>
              <a:rPr lang="zh-CN" altLang="en-US" dirty="0" smtClean="0"/>
              <a:t>。</a:t>
            </a:r>
            <a:endParaRPr lang="en-US" altLang="zh-CN" dirty="0" smtClean="0"/>
          </a:p>
          <a:p>
            <a:r>
              <a:rPr lang="zh-CN" altLang="en-US" dirty="0" smtClean="0"/>
              <a:t>寻找</a:t>
            </a:r>
            <a:r>
              <a:rPr lang="zh-CN" altLang="en-US" dirty="0"/>
              <a:t>到某个</a:t>
            </a:r>
            <a:r>
              <a:rPr lang="zh-CN" altLang="en-US" dirty="0" smtClean="0"/>
              <a:t>样本</a:t>
            </a:r>
            <a:r>
              <a:rPr lang="en-US" altLang="zh-CN" dirty="0" smtClean="0"/>
              <a:t>X</a:t>
            </a:r>
            <a:r>
              <a:rPr lang="en-US" altLang="zh-CN" sz="1800" dirty="0" smtClean="0"/>
              <a:t>i</a:t>
            </a:r>
            <a:r>
              <a:rPr lang="zh-CN" altLang="en-US" dirty="0" smtClean="0"/>
              <a:t>的</a:t>
            </a:r>
            <a:r>
              <a:rPr lang="en-US" altLang="zh-CN" dirty="0" smtClean="0"/>
              <a:t>k</a:t>
            </a:r>
            <a:r>
              <a:rPr lang="zh-CN" altLang="en-US" dirty="0"/>
              <a:t>个最近邻之后我们就需要</a:t>
            </a:r>
            <a:r>
              <a:rPr lang="zh-CN" altLang="en-US" dirty="0" smtClean="0"/>
              <a:t>找到</a:t>
            </a:r>
            <a:r>
              <a:rPr lang="en-US" altLang="zh-CN" dirty="0" smtClean="0"/>
              <a:t>X</a:t>
            </a:r>
            <a:r>
              <a:rPr lang="en-US" altLang="zh-CN" sz="1800" dirty="0" smtClean="0"/>
              <a:t>i</a:t>
            </a:r>
            <a:r>
              <a:rPr lang="zh-CN" altLang="en-US" dirty="0"/>
              <a:t>和</a:t>
            </a:r>
            <a:r>
              <a:rPr lang="zh-CN" altLang="en-US" dirty="0" smtClean="0"/>
              <a:t>这</a:t>
            </a:r>
            <a:r>
              <a:rPr lang="en-US" altLang="zh-CN" dirty="0" smtClean="0"/>
              <a:t>k</a:t>
            </a:r>
            <a:r>
              <a:rPr lang="zh-CN" altLang="en-US" dirty="0"/>
              <a:t>个最近邻之间的线性关系</a:t>
            </a:r>
            <a:r>
              <a:rPr lang="zh-CN" altLang="en-US" dirty="0" smtClean="0"/>
              <a:t>，</a:t>
            </a:r>
            <a:r>
              <a:rPr lang="zh-CN" altLang="en-US" dirty="0"/>
              <a:t>即</a:t>
            </a:r>
            <a:r>
              <a:rPr lang="zh-CN" altLang="en-US" dirty="0" smtClean="0"/>
              <a:t>要</a:t>
            </a:r>
            <a:r>
              <a:rPr lang="zh-CN" altLang="en-US" dirty="0"/>
              <a:t>找到线性关系的权重系数</a:t>
            </a:r>
            <a:r>
              <a:rPr lang="zh-CN" altLang="en-US" dirty="0" smtClean="0"/>
              <a:t>。假设我们有</a:t>
            </a:r>
            <a:r>
              <a:rPr lang="en-US" altLang="zh-CN" dirty="0" smtClean="0"/>
              <a:t>m</a:t>
            </a:r>
            <a:r>
              <a:rPr lang="zh-CN" altLang="en-US" dirty="0" smtClean="0"/>
              <a:t>个</a:t>
            </a:r>
            <a:r>
              <a:rPr lang="en-US" altLang="zh-CN" dirty="0" smtClean="0"/>
              <a:t>n</a:t>
            </a:r>
            <a:r>
              <a:rPr lang="zh-CN" altLang="en-US" dirty="0" smtClean="0"/>
              <a:t>维的样本，可用均方误差作为损失函数，即：</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算法</a:t>
            </a:r>
            <a:r>
              <a:rPr lang="zh-CN" altLang="en-US" dirty="0"/>
              <a:t>推导</a:t>
            </a:r>
            <a:r>
              <a:rPr lang="en-US" altLang="zh-CN" dirty="0" smtClean="0"/>
              <a:t>:</a:t>
            </a:r>
            <a:endParaRPr lang="zh-CN" altLang="en-US" dirty="0"/>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99855" y="4241621"/>
            <a:ext cx="5818644" cy="1327906"/>
          </a:xfrm>
          <a:prstGeom prst="rect">
            <a:avLst/>
          </a:prstGeom>
        </p:spPr>
      </p:pic>
    </p:spTree>
    <p:extLst>
      <p:ext uri="{BB962C8B-B14F-4D97-AF65-F5344CB8AC3E}">
        <p14:creationId xmlns:p14="http://schemas.microsoft.com/office/powerpoint/2010/main" val="40077363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normAutofit/>
          </a:bodyPr>
          <a:lstStyle/>
          <a:p>
            <a:r>
              <a:rPr lang="zh-CN" altLang="en-US" dirty="0" smtClean="0"/>
              <a:t>一般会对权重系数</a:t>
            </a:r>
            <a:r>
              <a:rPr lang="en-US" altLang="zh-CN" dirty="0" smtClean="0"/>
              <a:t>W</a:t>
            </a:r>
            <a:r>
              <a:rPr lang="en-US" altLang="zh-CN" sz="1800" dirty="0" smtClean="0"/>
              <a:t>ij</a:t>
            </a:r>
            <a:r>
              <a:rPr lang="zh-CN" altLang="en-US" dirty="0" smtClean="0"/>
              <a:t>做归一化限制，即满足：</a:t>
            </a:r>
            <a:endParaRPr lang="en-US" altLang="zh-CN" dirty="0" smtClean="0"/>
          </a:p>
          <a:p>
            <a:endParaRPr lang="en-US" altLang="zh-CN" dirty="0"/>
          </a:p>
          <a:p>
            <a:pPr marL="0" indent="0">
              <a:buNone/>
            </a:pPr>
            <a:endParaRPr lang="en-US" altLang="zh-CN" dirty="0" smtClean="0"/>
          </a:p>
          <a:p>
            <a:pPr marL="0" indent="0">
              <a:buNone/>
            </a:pPr>
            <a:endParaRPr lang="en-US" altLang="zh-CN" dirty="0"/>
          </a:p>
          <a:p>
            <a:r>
              <a:rPr lang="zh-CN" altLang="en-US" dirty="0" smtClean="0"/>
              <a:t>对于不在样本</a:t>
            </a:r>
            <a:r>
              <a:rPr lang="en-US" altLang="zh-CN" dirty="0" smtClean="0"/>
              <a:t>X</a:t>
            </a:r>
            <a:r>
              <a:rPr lang="en-US" altLang="zh-CN" sz="1800" dirty="0" smtClean="0"/>
              <a:t>i</a:t>
            </a:r>
            <a:r>
              <a:rPr lang="zh-CN" altLang="en-US" dirty="0" smtClean="0"/>
              <a:t>邻域内的样本</a:t>
            </a:r>
            <a:r>
              <a:rPr lang="en-US" altLang="zh-CN" dirty="0" smtClean="0"/>
              <a:t>X</a:t>
            </a:r>
            <a:r>
              <a:rPr lang="en-US" altLang="zh-CN" sz="1800" dirty="0" smtClean="0"/>
              <a:t>j</a:t>
            </a:r>
            <a:r>
              <a:rPr lang="zh-CN" altLang="en-US" dirty="0" smtClean="0"/>
              <a:t>，我们令对应的</a:t>
            </a:r>
            <a:r>
              <a:rPr lang="en-US" altLang="zh-CN" dirty="0" smtClean="0"/>
              <a:t>W</a:t>
            </a:r>
            <a:r>
              <a:rPr lang="en-US" altLang="zh-CN" sz="1800" dirty="0" smtClean="0"/>
              <a:t>ij</a:t>
            </a:r>
            <a:r>
              <a:rPr lang="en-US" altLang="zh-CN" dirty="0" smtClean="0"/>
              <a:t>=0</a:t>
            </a:r>
            <a:r>
              <a:rPr lang="zh-CN" altLang="en-US" dirty="0" smtClean="0"/>
              <a:t>。</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算法</a:t>
            </a:r>
            <a:r>
              <a:rPr lang="zh-CN" altLang="en-US" dirty="0"/>
              <a:t>推导</a:t>
            </a:r>
            <a:r>
              <a:rPr lang="en-US" altLang="zh-CN" dirty="0" smtClean="0"/>
              <a:t>:</a:t>
            </a:r>
            <a:endParaRPr lang="zh-CN" altLang="en-US" dirty="0"/>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144982" y="2491685"/>
            <a:ext cx="3217184" cy="1088294"/>
          </a:xfrm>
          <a:prstGeom prst="rect">
            <a:avLst/>
          </a:prstGeom>
        </p:spPr>
      </p:pic>
    </p:spTree>
    <p:extLst>
      <p:ext uri="{BB962C8B-B14F-4D97-AF65-F5344CB8AC3E}">
        <p14:creationId xmlns:p14="http://schemas.microsoft.com/office/powerpoint/2010/main" val="14002651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a:xfrm>
            <a:off x="838200" y="1450730"/>
            <a:ext cx="10515600" cy="5407269"/>
          </a:xfrm>
        </p:spPr>
        <p:txBody>
          <a:bodyPr>
            <a:normAutofit/>
          </a:bodyPr>
          <a:lstStyle/>
          <a:p>
            <a:r>
              <a:rPr lang="zh-CN" altLang="en-US" dirty="0" smtClean="0"/>
              <a:t>矩阵化：</a:t>
            </a:r>
            <a:endParaRPr lang="en-US" altLang="zh-CN" dirty="0" smtClean="0"/>
          </a:p>
          <a:p>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 其中</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算法</a:t>
            </a:r>
            <a:r>
              <a:rPr lang="zh-CN" altLang="en-US" dirty="0"/>
              <a:t>推导</a:t>
            </a:r>
            <a:r>
              <a:rPr lang="en-US" altLang="zh-CN" dirty="0" smtClean="0"/>
              <a:t>:</a:t>
            </a:r>
            <a:endParaRPr lang="zh-CN" altLang="en-US" dirty="0"/>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403828" y="1337703"/>
            <a:ext cx="5936607" cy="4160361"/>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748024" y="5444838"/>
            <a:ext cx="3622578" cy="613408"/>
          </a:xfrm>
          <a:prstGeom prst="rect">
            <a:avLst/>
          </a:prstGeom>
        </p:spPr>
      </p:pic>
    </p:spTree>
    <p:extLst>
      <p:ext uri="{BB962C8B-B14F-4D97-AF65-F5344CB8AC3E}">
        <p14:creationId xmlns:p14="http://schemas.microsoft.com/office/powerpoint/2010/main" val="12959791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a:xfrm>
            <a:off x="838200" y="1450730"/>
            <a:ext cx="10515600" cy="5407269"/>
          </a:xfrm>
        </p:spPr>
        <p:txBody>
          <a:bodyPr>
            <a:normAutofit/>
          </a:bodyPr>
          <a:lstStyle/>
          <a:p>
            <a:r>
              <a:rPr lang="zh-CN" altLang="en-US" dirty="0" smtClean="0"/>
              <a:t>令</a:t>
            </a:r>
            <a:r>
              <a:rPr lang="zh-CN" altLang="en-US" dirty="0" smtClean="0"/>
              <a:t>矩阵                                          </a:t>
            </a:r>
            <a:r>
              <a:rPr lang="zh-CN" altLang="en-US" dirty="0" smtClean="0"/>
              <a:t>，</a:t>
            </a:r>
            <a:r>
              <a:rPr lang="zh-CN" altLang="en-US" dirty="0" smtClean="0"/>
              <a:t>对                    </a:t>
            </a:r>
            <a:r>
              <a:rPr lang="zh-CN" altLang="en-US" dirty="0" smtClean="0"/>
              <a:t>矩阵化为：</a:t>
            </a:r>
            <a:endParaRPr lang="en-US" altLang="zh-CN" dirty="0" smtClean="0"/>
          </a:p>
          <a:p>
            <a:endParaRPr lang="en-US" altLang="zh-CN" dirty="0" smtClean="0"/>
          </a:p>
          <a:p>
            <a:pPr marL="0" indent="0">
              <a:buNone/>
            </a:pPr>
            <a:r>
              <a:rPr lang="en-US" altLang="zh-CN" dirty="0"/>
              <a:t> </a:t>
            </a:r>
            <a:r>
              <a:rPr lang="en-US" altLang="zh-CN" dirty="0" smtClean="0"/>
              <a:t>                                            </a:t>
            </a:r>
            <a:r>
              <a:rPr lang="en-US" altLang="zh-CN" dirty="0" smtClean="0"/>
              <a:t>          </a:t>
            </a:r>
            <a:r>
              <a:rPr lang="zh-CN" altLang="en-US" dirty="0" smtClean="0"/>
              <a:t>其中</a:t>
            </a:r>
            <a:r>
              <a:rPr lang="en-US" altLang="zh-CN" dirty="0" smtClean="0"/>
              <a:t>1</a:t>
            </a:r>
            <a:r>
              <a:rPr lang="en-US" altLang="zh-CN" sz="1800" dirty="0" smtClean="0"/>
              <a:t>k</a:t>
            </a:r>
            <a:r>
              <a:rPr lang="zh-CN" altLang="en-US" dirty="0" smtClean="0"/>
              <a:t>为</a:t>
            </a:r>
            <a:r>
              <a:rPr lang="en-US" altLang="zh-CN" dirty="0" smtClean="0"/>
              <a:t>k</a:t>
            </a:r>
            <a:r>
              <a:rPr lang="zh-CN" altLang="en-US" dirty="0" smtClean="0"/>
              <a:t>维全</a:t>
            </a:r>
            <a:r>
              <a:rPr lang="en-US" altLang="zh-CN" dirty="0" smtClean="0"/>
              <a:t>1</a:t>
            </a:r>
            <a:r>
              <a:rPr lang="zh-CN" altLang="en-US" dirty="0" smtClean="0"/>
              <a:t>向量。</a:t>
            </a:r>
            <a:endParaRPr lang="en-US" altLang="zh-CN" dirty="0"/>
          </a:p>
          <a:p>
            <a:pPr marL="0" indent="0">
              <a:buNone/>
            </a:pPr>
            <a:endParaRPr lang="en-US" altLang="zh-CN" dirty="0" smtClean="0"/>
          </a:p>
          <a:p>
            <a:pPr marL="0" indent="0">
              <a:buNone/>
            </a:pPr>
            <a:r>
              <a:rPr lang="en-US" altLang="zh-CN" dirty="0" smtClean="0"/>
              <a:t>  </a:t>
            </a:r>
            <a:r>
              <a:rPr lang="zh-CN" altLang="en-US" dirty="0" smtClean="0"/>
              <a:t>用拉格朗日乘子法合为一个优化目标：</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 </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算法</a:t>
            </a:r>
            <a:r>
              <a:rPr lang="zh-CN" altLang="en-US" dirty="0"/>
              <a:t>推导</a:t>
            </a:r>
            <a:r>
              <a:rPr lang="en-US" altLang="zh-CN" dirty="0" smtClean="0"/>
              <a:t>:</a:t>
            </a:r>
            <a:endParaRPr lang="zh-CN" altLang="en-US" dirty="0"/>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79577" y="1400263"/>
            <a:ext cx="3427129" cy="567249"/>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329038" y="1224206"/>
            <a:ext cx="1526669" cy="932963"/>
          </a:xfrm>
          <a:prstGeom prst="rect">
            <a:avLst/>
          </a:prstGeom>
        </p:spPr>
      </p:pic>
      <p:pic>
        <p:nvPicPr>
          <p:cNvPr id="10" name="图片 9"/>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927799" y="2190518"/>
            <a:ext cx="3275595" cy="972111"/>
          </a:xfrm>
          <a:prstGeom prst="rect">
            <a:avLst/>
          </a:prstGeom>
        </p:spPr>
      </p:pic>
      <p:pic>
        <p:nvPicPr>
          <p:cNvPr id="11" name="图片 10"/>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941654" y="4340889"/>
            <a:ext cx="5594065" cy="1034675"/>
          </a:xfrm>
          <a:prstGeom prst="rect">
            <a:avLst/>
          </a:prstGeom>
        </p:spPr>
      </p:pic>
    </p:spTree>
    <p:extLst>
      <p:ext uri="{BB962C8B-B14F-4D97-AF65-F5344CB8AC3E}">
        <p14:creationId xmlns:p14="http://schemas.microsoft.com/office/powerpoint/2010/main" val="37883110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a:xfrm>
            <a:off x="838200" y="1690688"/>
            <a:ext cx="10515600" cy="5167311"/>
          </a:xfrm>
        </p:spPr>
        <p:txBody>
          <a:bodyPr>
            <a:normAutofit/>
          </a:bodyPr>
          <a:lstStyle/>
          <a:p>
            <a:r>
              <a:rPr lang="zh-CN" altLang="en-US" dirty="0" smtClean="0"/>
              <a:t>对</a:t>
            </a:r>
            <a:r>
              <a:rPr lang="en-US" altLang="zh-CN" dirty="0" smtClean="0"/>
              <a:t>W</a:t>
            </a:r>
            <a:r>
              <a:rPr lang="zh-CN" altLang="en-US" dirty="0" smtClean="0"/>
              <a:t>求偏导并令其为</a:t>
            </a:r>
            <a:r>
              <a:rPr lang="en-US" altLang="zh-CN" dirty="0" smtClean="0"/>
              <a:t>0</a:t>
            </a:r>
            <a:r>
              <a:rPr lang="zh-CN" altLang="en-US" dirty="0" smtClean="0"/>
              <a:t>，得到：</a:t>
            </a:r>
            <a:endParaRPr lang="en-US" altLang="zh-CN" dirty="0" smtClean="0"/>
          </a:p>
          <a:p>
            <a:endParaRPr lang="en-US" altLang="zh-CN" dirty="0"/>
          </a:p>
          <a:p>
            <a:endParaRPr lang="en-US" altLang="zh-CN" dirty="0" smtClean="0"/>
          </a:p>
          <a:p>
            <a:pPr marL="0" indent="0">
              <a:buNone/>
            </a:pPr>
            <a:r>
              <a:rPr lang="en-US" altLang="zh-CN" dirty="0" smtClean="0"/>
              <a:t>  </a:t>
            </a:r>
            <a:r>
              <a:rPr lang="zh-CN" altLang="en-US" dirty="0" smtClean="0"/>
              <a:t>即</a:t>
            </a:r>
            <a:r>
              <a:rPr lang="zh-CN" altLang="en-US" dirty="0" smtClean="0"/>
              <a:t>我们的</a:t>
            </a:r>
            <a:endParaRPr lang="en-US" altLang="zh-CN" dirty="0" smtClean="0"/>
          </a:p>
          <a:p>
            <a:pPr marL="0" indent="0">
              <a:buNone/>
            </a:pPr>
            <a:r>
              <a:rPr lang="en-US" altLang="zh-CN" dirty="0"/>
              <a:t> </a:t>
            </a:r>
            <a:r>
              <a:rPr lang="en-US" altLang="zh-CN" dirty="0" smtClean="0"/>
              <a:t>                                                </a:t>
            </a:r>
          </a:p>
          <a:p>
            <a:pPr marL="0" indent="0">
              <a:buNone/>
            </a:pPr>
            <a:r>
              <a:rPr lang="en-US" altLang="zh-CN" dirty="0" smtClean="0"/>
              <a:t>  </a:t>
            </a:r>
            <a:r>
              <a:rPr lang="zh-CN" altLang="en-US" dirty="0" smtClean="0"/>
              <a:t>利用                     </a:t>
            </a:r>
            <a:r>
              <a:rPr lang="zh-CN" altLang="en-US" dirty="0" smtClean="0"/>
              <a:t>对</a:t>
            </a:r>
            <a:r>
              <a:rPr lang="en-US" altLang="zh-CN" dirty="0" smtClean="0"/>
              <a:t>W</a:t>
            </a:r>
            <a:r>
              <a:rPr lang="en-US" altLang="zh-CN" sz="1800" dirty="0" smtClean="0"/>
              <a:t>i</a:t>
            </a:r>
            <a:r>
              <a:rPr lang="zh-CN" altLang="en-US" dirty="0" smtClean="0"/>
              <a:t>归一化，最终权重系数为：</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 </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算法</a:t>
            </a:r>
            <a:r>
              <a:rPr lang="zh-CN" altLang="en-US" dirty="0"/>
              <a:t>推导</a:t>
            </a:r>
            <a:r>
              <a:rPr lang="en-US" altLang="zh-CN" dirty="0" smtClean="0"/>
              <a:t>:</a:t>
            </a:r>
            <a:endParaRPr lang="zh-CN" altLang="en-US" dirty="0"/>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215067" y="2376320"/>
            <a:ext cx="3087399" cy="747346"/>
          </a:xfrm>
          <a:prstGeom prst="rect">
            <a:avLst/>
          </a:prstGeom>
        </p:spPr>
      </p:pic>
      <p:pic>
        <p:nvPicPr>
          <p:cNvPr id="7" name="图片 6"/>
          <p:cNvPicPr>
            <a:picLocks noChangeAspect="1"/>
          </p:cNvPicPr>
          <p:nvPr/>
        </p:nvPicPr>
        <p:blipFill>
          <a:blip r:embed="rId5"/>
          <a:stretch>
            <a:fillRect/>
          </a:stretch>
        </p:blipFill>
        <p:spPr>
          <a:xfrm>
            <a:off x="2563173" y="3123666"/>
            <a:ext cx="2525409" cy="685632"/>
          </a:xfrm>
          <a:prstGeom prst="rect">
            <a:avLst/>
          </a:prstGeom>
        </p:spPr>
      </p:pic>
      <p:pic>
        <p:nvPicPr>
          <p:cNvPr id="8" name="图片 7"/>
          <p:cNvPicPr>
            <a:picLocks noChangeAspect="1"/>
          </p:cNvPicPr>
          <p:nvPr/>
        </p:nvPicPr>
        <p:blipFill>
          <a:blip r:embed="rId6"/>
          <a:stretch>
            <a:fillRect/>
          </a:stretch>
        </p:blipFill>
        <p:spPr>
          <a:xfrm>
            <a:off x="1820006" y="4158873"/>
            <a:ext cx="1564365" cy="580712"/>
          </a:xfrm>
          <a:prstGeom prst="rect">
            <a:avLst/>
          </a:prstGeom>
        </p:spPr>
      </p:pic>
      <p:pic>
        <p:nvPicPr>
          <p:cNvPr id="12" name="图片 11"/>
          <p:cNvPicPr>
            <a:picLocks noChangeAspect="1"/>
          </p:cNvPicPr>
          <p:nvPr/>
        </p:nvPicPr>
        <p:blipFill>
          <a:blip r:embed="rId7"/>
          <a:stretch>
            <a:fillRect/>
          </a:stretch>
        </p:blipFill>
        <p:spPr>
          <a:xfrm>
            <a:off x="3215067" y="4986927"/>
            <a:ext cx="2463688" cy="1209847"/>
          </a:xfrm>
          <a:prstGeom prst="rect">
            <a:avLst/>
          </a:prstGeom>
        </p:spPr>
      </p:pic>
    </p:spTree>
    <p:extLst>
      <p:ext uri="{BB962C8B-B14F-4D97-AF65-F5344CB8AC3E}">
        <p14:creationId xmlns:p14="http://schemas.microsoft.com/office/powerpoint/2010/main" val="7987621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686514-7EB2-4D11-8376-57424A7F3CEE}"/>
              </a:ext>
            </a:extLst>
          </p:cNvPr>
          <p:cNvSpPr>
            <a:spLocks noGrp="1"/>
          </p:cNvSpPr>
          <p:nvPr>
            <p:ph type="title"/>
          </p:nvPr>
        </p:nvSpPr>
        <p:spPr/>
        <p:txBody>
          <a:bodyPr/>
          <a:lstStyle/>
          <a:p>
            <a:r>
              <a:rPr lang="en-US" altLang="zh-CN" dirty="0" smtClean="0"/>
              <a:t>LLE</a:t>
            </a:r>
            <a:r>
              <a:rPr lang="zh-CN" altLang="en-US" dirty="0" smtClean="0"/>
              <a:t>算法推导</a:t>
            </a:r>
            <a:endParaRPr lang="zh-CN" altLang="en-US" dirty="0"/>
          </a:p>
        </p:txBody>
      </p:sp>
      <p:sp>
        <p:nvSpPr>
          <p:cNvPr id="3" name="内容占位符 2">
            <a:extLst>
              <a:ext uri="{FF2B5EF4-FFF2-40B4-BE49-F238E27FC236}">
                <a16:creationId xmlns="" xmlns:a16="http://schemas.microsoft.com/office/drawing/2014/main" id="{0524AD37-07A4-4BB7-9C49-9131A226682B}"/>
              </a:ext>
            </a:extLst>
          </p:cNvPr>
          <p:cNvSpPr>
            <a:spLocks noGrp="1"/>
          </p:cNvSpPr>
          <p:nvPr>
            <p:ph idx="1"/>
          </p:nvPr>
        </p:nvSpPr>
        <p:spPr/>
        <p:txBody>
          <a:bodyPr/>
          <a:lstStyle/>
          <a:p>
            <a:r>
              <a:rPr lang="zh-CN" altLang="en-US" dirty="0" smtClean="0"/>
              <a:t>得到了高维的权重系数，</a:t>
            </a:r>
            <a:r>
              <a:rPr lang="zh-CN" altLang="en-US" dirty="0"/>
              <a:t>我们希望这些权重系数对应的线性关系在降维后的低维一样得到保持</a:t>
            </a:r>
            <a:r>
              <a:rPr lang="zh-CN" altLang="en-US" dirty="0" smtClean="0"/>
              <a:t>。</a:t>
            </a:r>
            <a:endParaRPr lang="en-US" altLang="zh-CN" dirty="0" smtClean="0"/>
          </a:p>
          <a:p>
            <a:r>
              <a:rPr lang="zh-CN" altLang="en-US" dirty="0" smtClean="0"/>
              <a:t>于是，</a:t>
            </a:r>
            <a:r>
              <a:rPr lang="en-US" altLang="zh-CN" dirty="0" smtClean="0"/>
              <a:t>X</a:t>
            </a:r>
            <a:r>
              <a:rPr lang="en-US" altLang="zh-CN" sz="1800" dirty="0" smtClean="0"/>
              <a:t>i</a:t>
            </a:r>
            <a:r>
              <a:rPr lang="zh-CN" altLang="en-US" dirty="0" smtClean="0"/>
              <a:t>对应的低维空间坐标</a:t>
            </a:r>
            <a:r>
              <a:rPr lang="en-US" altLang="zh-CN" dirty="0" smtClean="0"/>
              <a:t>Z</a:t>
            </a:r>
            <a:r>
              <a:rPr lang="en-US" altLang="zh-CN" sz="1800" dirty="0" smtClean="0"/>
              <a:t>i</a:t>
            </a:r>
            <a:r>
              <a:rPr lang="zh-CN" altLang="en-US" dirty="0" smtClean="0"/>
              <a:t>可通过下式求解：</a:t>
            </a:r>
            <a:endParaRPr lang="en-US" altLang="zh-CN" dirty="0" smtClean="0"/>
          </a:p>
          <a:p>
            <a:endParaRPr lang="en-US" altLang="zh-CN" dirty="0" smtClean="0"/>
          </a:p>
          <a:p>
            <a:endParaRPr lang="en-US" altLang="zh-CN" dirty="0"/>
          </a:p>
          <a:p>
            <a:pPr marL="0" indent="0">
              <a:buNone/>
            </a:pPr>
            <a:endParaRPr lang="en-US" altLang="zh-CN" dirty="0"/>
          </a:p>
        </p:txBody>
      </p:sp>
      <p:pic>
        <p:nvPicPr>
          <p:cNvPr id="4" name="图片 3"/>
          <p:cNvPicPr>
            <a:picLocks noChangeAspect="1"/>
          </p:cNvPicPr>
          <p:nvPr/>
        </p:nvPicPr>
        <p:blipFill>
          <a:blip r:embed="rId2"/>
          <a:stretch>
            <a:fillRect/>
          </a:stretch>
        </p:blipFill>
        <p:spPr>
          <a:xfrm>
            <a:off x="2216757" y="3478628"/>
            <a:ext cx="4781874" cy="1301190"/>
          </a:xfrm>
          <a:prstGeom prst="rect">
            <a:avLst/>
          </a:prstGeom>
        </p:spPr>
      </p:pic>
    </p:spTree>
    <p:extLst>
      <p:ext uri="{BB962C8B-B14F-4D97-AF65-F5344CB8AC3E}">
        <p14:creationId xmlns:p14="http://schemas.microsoft.com/office/powerpoint/2010/main" val="39985104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686514-7EB2-4D11-8376-57424A7F3CEE}"/>
              </a:ext>
            </a:extLst>
          </p:cNvPr>
          <p:cNvSpPr>
            <a:spLocks noGrp="1"/>
          </p:cNvSpPr>
          <p:nvPr>
            <p:ph type="title"/>
          </p:nvPr>
        </p:nvSpPr>
        <p:spPr/>
        <p:txBody>
          <a:bodyPr/>
          <a:lstStyle/>
          <a:p>
            <a:r>
              <a:rPr lang="en-US" altLang="zh-CN" dirty="0" smtClean="0"/>
              <a:t>LLE</a:t>
            </a:r>
            <a:r>
              <a:rPr lang="zh-CN" altLang="en-US" dirty="0" smtClean="0"/>
              <a:t>算法推导</a:t>
            </a:r>
            <a:endParaRPr lang="zh-CN" altLang="en-US" dirty="0"/>
          </a:p>
        </p:txBody>
      </p:sp>
      <p:sp>
        <p:nvSpPr>
          <p:cNvPr id="3" name="内容占位符 2">
            <a:extLst>
              <a:ext uri="{FF2B5EF4-FFF2-40B4-BE49-F238E27FC236}">
                <a16:creationId xmlns="" xmlns:a16="http://schemas.microsoft.com/office/drawing/2014/main" id="{0524AD37-07A4-4BB7-9C49-9131A226682B}"/>
              </a:ext>
            </a:extLst>
          </p:cNvPr>
          <p:cNvSpPr>
            <a:spLocks noGrp="1"/>
          </p:cNvSpPr>
          <p:nvPr>
            <p:ph idx="1"/>
          </p:nvPr>
        </p:nvSpPr>
        <p:spPr/>
        <p:txBody>
          <a:bodyPr/>
          <a:lstStyle/>
          <a:p>
            <a:endParaRPr lang="en-US" altLang="zh-CN" dirty="0" smtClean="0"/>
          </a:p>
          <a:p>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1121598" y="1747471"/>
            <a:ext cx="7287731" cy="1646360"/>
          </a:xfrm>
          <a:prstGeom prst="rect">
            <a:avLst/>
          </a:prstGeom>
        </p:spPr>
      </p:pic>
      <p:sp>
        <p:nvSpPr>
          <p:cNvPr id="6" name="文本框 5"/>
          <p:cNvSpPr txBox="1"/>
          <p:nvPr/>
        </p:nvSpPr>
        <p:spPr>
          <a:xfrm>
            <a:off x="1121598" y="3393831"/>
            <a:ext cx="9780864" cy="2677656"/>
          </a:xfrm>
          <a:prstGeom prst="rect">
            <a:avLst/>
          </a:prstGeom>
          <a:noFill/>
        </p:spPr>
        <p:txBody>
          <a:bodyPr wrap="square" rtlCol="0">
            <a:spAutoFit/>
          </a:bodyPr>
          <a:lstStyle/>
          <a:p>
            <a:r>
              <a:rPr lang="zh-CN" altLang="en-US" sz="2800" dirty="0" smtClean="0"/>
              <a:t>则可重写为：</a:t>
            </a:r>
            <a:endParaRPr lang="en-US" altLang="zh-CN" sz="2800" dirty="0" smtClean="0"/>
          </a:p>
          <a:p>
            <a:endParaRPr lang="en-US" altLang="zh-CN" sz="2800" dirty="0"/>
          </a:p>
          <a:p>
            <a:endParaRPr lang="en-US" altLang="zh-CN" sz="2800" dirty="0" smtClean="0"/>
          </a:p>
          <a:p>
            <a:endParaRPr lang="en-US" altLang="zh-CN" sz="2800" dirty="0"/>
          </a:p>
          <a:p>
            <a:r>
              <a:rPr lang="zh-CN" altLang="en-US" sz="2800" dirty="0" smtClean="0"/>
              <a:t>可通过特征值分解求解：</a:t>
            </a:r>
            <a:r>
              <a:rPr lang="en-US" altLang="zh-CN" sz="2800" dirty="0" smtClean="0"/>
              <a:t>M</a:t>
            </a:r>
            <a:r>
              <a:rPr lang="zh-CN" altLang="en-US" sz="2800" dirty="0" smtClean="0"/>
              <a:t>最小的</a:t>
            </a:r>
            <a:r>
              <a:rPr lang="en-US" altLang="zh-CN" sz="2800" dirty="0" smtClean="0"/>
              <a:t>d</a:t>
            </a:r>
            <a:r>
              <a:rPr lang="zh-CN" altLang="en-US" sz="2800" dirty="0" smtClean="0"/>
              <a:t>’个特征值对应的特征向量组成的矩阵为</a:t>
            </a:r>
            <a:endParaRPr lang="zh-CN" altLang="en-US" sz="2800" dirty="0"/>
          </a:p>
        </p:txBody>
      </p:sp>
      <p:pic>
        <p:nvPicPr>
          <p:cNvPr id="7" name="图片 6"/>
          <p:cNvPicPr>
            <a:picLocks noChangeAspect="1"/>
          </p:cNvPicPr>
          <p:nvPr/>
        </p:nvPicPr>
        <p:blipFill>
          <a:blip r:embed="rId3"/>
          <a:stretch>
            <a:fillRect/>
          </a:stretch>
        </p:blipFill>
        <p:spPr>
          <a:xfrm>
            <a:off x="3685121" y="3393831"/>
            <a:ext cx="3539720" cy="1422829"/>
          </a:xfrm>
          <a:prstGeom prst="rect">
            <a:avLst/>
          </a:prstGeom>
        </p:spPr>
      </p:pic>
      <p:pic>
        <p:nvPicPr>
          <p:cNvPr id="8" name="图片 7"/>
          <p:cNvPicPr>
            <a:picLocks noChangeAspect="1"/>
          </p:cNvPicPr>
          <p:nvPr/>
        </p:nvPicPr>
        <p:blipFill>
          <a:blip r:embed="rId4"/>
          <a:stretch>
            <a:fillRect/>
          </a:stretch>
        </p:blipFill>
        <p:spPr>
          <a:xfrm>
            <a:off x="3380504" y="5514787"/>
            <a:ext cx="595745" cy="487427"/>
          </a:xfrm>
          <a:prstGeom prst="rect">
            <a:avLst/>
          </a:prstGeom>
        </p:spPr>
      </p:pic>
    </p:spTree>
    <p:extLst>
      <p:ext uri="{BB962C8B-B14F-4D97-AF65-F5344CB8AC3E}">
        <p14:creationId xmlns:p14="http://schemas.microsoft.com/office/powerpoint/2010/main" val="13585444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686514-7EB2-4D11-8376-57424A7F3CEE}"/>
              </a:ext>
            </a:extLst>
          </p:cNvPr>
          <p:cNvSpPr>
            <a:spLocks noGrp="1"/>
          </p:cNvSpPr>
          <p:nvPr>
            <p:ph type="title"/>
          </p:nvPr>
        </p:nvSpPr>
        <p:spPr/>
        <p:txBody>
          <a:bodyPr/>
          <a:lstStyle/>
          <a:p>
            <a:r>
              <a:rPr lang="en-US" altLang="zh-CN" dirty="0" smtClean="0"/>
              <a:t>LLE</a:t>
            </a:r>
            <a:r>
              <a:rPr lang="zh-CN" altLang="en-US" dirty="0" smtClean="0"/>
              <a:t>算法流程</a:t>
            </a:r>
            <a:endParaRPr lang="zh-CN" altLang="en-US" dirty="0"/>
          </a:p>
        </p:txBody>
      </p:sp>
      <p:sp>
        <p:nvSpPr>
          <p:cNvPr id="3" name="内容占位符 2">
            <a:extLst>
              <a:ext uri="{FF2B5EF4-FFF2-40B4-BE49-F238E27FC236}">
                <a16:creationId xmlns="" xmlns:a16="http://schemas.microsoft.com/office/drawing/2014/main" id="{0524AD37-07A4-4BB7-9C49-9131A226682B}"/>
              </a:ext>
            </a:extLst>
          </p:cNvPr>
          <p:cNvSpPr>
            <a:spLocks noGrp="1"/>
          </p:cNvSpPr>
          <p:nvPr>
            <p:ph idx="1"/>
          </p:nvPr>
        </p:nvSpPr>
        <p:spPr/>
        <p:txBody>
          <a:bodyPr/>
          <a:lstStyle/>
          <a:p>
            <a:endParaRPr lang="en-US" altLang="zh-CN" dirty="0" smtClean="0"/>
          </a:p>
          <a:p>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1738040" y="1524000"/>
            <a:ext cx="7724614" cy="4849091"/>
          </a:xfrm>
          <a:prstGeom prst="rect">
            <a:avLst/>
          </a:prstGeom>
        </p:spPr>
      </p:pic>
    </p:spTree>
    <p:extLst>
      <p:ext uri="{BB962C8B-B14F-4D97-AF65-F5344CB8AC3E}">
        <p14:creationId xmlns:p14="http://schemas.microsoft.com/office/powerpoint/2010/main" val="40416918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686514-7EB2-4D11-8376-57424A7F3CEE}"/>
              </a:ext>
            </a:extLst>
          </p:cNvPr>
          <p:cNvSpPr>
            <a:spLocks noGrp="1"/>
          </p:cNvSpPr>
          <p:nvPr>
            <p:ph type="title"/>
          </p:nvPr>
        </p:nvSpPr>
        <p:spPr/>
        <p:txBody>
          <a:bodyPr/>
          <a:lstStyle/>
          <a:p>
            <a:r>
              <a:rPr lang="en-US" altLang="zh-CN" dirty="0" smtClean="0"/>
              <a:t>LLE</a:t>
            </a:r>
            <a:r>
              <a:rPr lang="zh-CN" altLang="en-US" dirty="0" smtClean="0"/>
              <a:t>算法流程</a:t>
            </a:r>
            <a:endParaRPr lang="zh-CN" altLang="en-US" dirty="0"/>
          </a:p>
        </p:txBody>
      </p:sp>
      <p:sp>
        <p:nvSpPr>
          <p:cNvPr id="3" name="内容占位符 2">
            <a:extLst>
              <a:ext uri="{FF2B5EF4-FFF2-40B4-BE49-F238E27FC236}">
                <a16:creationId xmlns="" xmlns:a16="http://schemas.microsoft.com/office/drawing/2014/main" id="{0524AD37-07A4-4BB7-9C49-9131A226682B}"/>
              </a:ext>
            </a:extLst>
          </p:cNvPr>
          <p:cNvSpPr>
            <a:spLocks noGrp="1"/>
          </p:cNvSpPr>
          <p:nvPr>
            <p:ph idx="1"/>
          </p:nvPr>
        </p:nvSpPr>
        <p:spPr/>
        <p:txBody>
          <a:bodyPr/>
          <a:lstStyle/>
          <a:p>
            <a:endParaRPr lang="en-US" altLang="zh-CN" dirty="0" smtClean="0"/>
          </a:p>
          <a:p>
            <a:endParaRPr lang="en-US" altLang="zh-CN" dirty="0"/>
          </a:p>
          <a:p>
            <a:pPr marL="0" indent="0">
              <a:buNone/>
            </a:pPr>
            <a:endParaRPr lang="en-US" altLang="zh-CN" dirty="0"/>
          </a:p>
        </p:txBody>
      </p:sp>
      <p:pic>
        <p:nvPicPr>
          <p:cNvPr id="4" name="图片 3"/>
          <p:cNvPicPr>
            <a:picLocks noChangeAspect="1"/>
          </p:cNvPicPr>
          <p:nvPr/>
        </p:nvPicPr>
        <p:blipFill>
          <a:blip r:embed="rId2"/>
          <a:stretch>
            <a:fillRect/>
          </a:stretch>
        </p:blipFill>
        <p:spPr>
          <a:xfrm>
            <a:off x="1611091" y="1329267"/>
            <a:ext cx="8767503" cy="5404042"/>
          </a:xfrm>
          <a:prstGeom prst="rect">
            <a:avLst/>
          </a:prstGeom>
        </p:spPr>
      </p:pic>
    </p:spTree>
    <p:extLst>
      <p:ext uri="{BB962C8B-B14F-4D97-AF65-F5344CB8AC3E}">
        <p14:creationId xmlns:p14="http://schemas.microsoft.com/office/powerpoint/2010/main" val="1175673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a:xfrm>
            <a:off x="838199" y="1825625"/>
            <a:ext cx="10837333" cy="4351338"/>
          </a:xfrm>
        </p:spPr>
        <p:txBody>
          <a:bodyPr/>
          <a:lstStyle/>
          <a:p>
            <a:r>
              <a:rPr lang="zh-CN" altLang="en-US" dirty="0" smtClean="0"/>
              <a:t>主要优点：</a:t>
            </a:r>
            <a:endParaRPr lang="en-US" altLang="zh-CN" dirty="0" smtClean="0"/>
          </a:p>
          <a:p>
            <a:pPr marL="0" indent="0">
              <a:buNone/>
            </a:pPr>
            <a:r>
              <a:rPr lang="en-US" altLang="zh-CN" dirty="0" smtClean="0"/>
              <a:t>    1</a:t>
            </a:r>
            <a:r>
              <a:rPr lang="zh-CN" altLang="en-US" dirty="0"/>
              <a:t>）可以学习任意维的局部线性的低维</a:t>
            </a:r>
            <a:r>
              <a:rPr lang="zh-CN" altLang="en-US" dirty="0" smtClean="0"/>
              <a:t>流形。</a:t>
            </a:r>
            <a:endParaRPr lang="en-US" altLang="zh-CN" dirty="0" smtClean="0"/>
          </a:p>
          <a:p>
            <a:pPr marL="0" indent="0">
              <a:buNone/>
            </a:pPr>
            <a:r>
              <a:rPr lang="en-US" altLang="zh-CN" dirty="0"/>
              <a:t> </a:t>
            </a:r>
            <a:r>
              <a:rPr lang="en-US" altLang="zh-CN" dirty="0" smtClean="0"/>
              <a:t>   2</a:t>
            </a:r>
            <a:r>
              <a:rPr lang="zh-CN" altLang="en-US" dirty="0"/>
              <a:t>）算法归结为稀疏矩阵特征分解，计算复杂度相对较小，实现容易</a:t>
            </a:r>
            <a:r>
              <a:rPr lang="zh-CN" altLang="en-US" dirty="0" smtClean="0"/>
              <a:t>。</a:t>
            </a:r>
            <a:endParaRPr lang="en-US" altLang="zh-CN" dirty="0" smtClean="0"/>
          </a:p>
          <a:p>
            <a:r>
              <a:rPr lang="zh-CN" altLang="en-US" dirty="0" smtClean="0"/>
              <a:t>主要缺点：</a:t>
            </a:r>
            <a:endParaRPr lang="en-US" altLang="zh-CN" dirty="0" smtClean="0"/>
          </a:p>
          <a:p>
            <a:pPr marL="0" indent="0">
              <a:buNone/>
            </a:pPr>
            <a:r>
              <a:rPr lang="en-US" altLang="zh-CN" dirty="0" smtClean="0"/>
              <a:t>     1</a:t>
            </a:r>
            <a:r>
              <a:rPr lang="zh-CN" altLang="en-US" dirty="0" smtClean="0"/>
              <a:t>）</a:t>
            </a:r>
            <a:r>
              <a:rPr lang="zh-CN" altLang="en-US" dirty="0"/>
              <a:t>算法所学习的流形只能是不闭合的，且样本集是稠密均匀</a:t>
            </a:r>
            <a:r>
              <a:rPr lang="zh-CN" altLang="en-US" dirty="0" smtClean="0"/>
              <a:t>的。</a:t>
            </a:r>
            <a:endParaRPr lang="en-US" altLang="zh-CN" dirty="0" smtClean="0"/>
          </a:p>
          <a:p>
            <a:pPr marL="0" indent="0">
              <a:buNone/>
            </a:pPr>
            <a:r>
              <a:rPr lang="en-US" altLang="zh-CN" dirty="0"/>
              <a:t> </a:t>
            </a:r>
            <a:r>
              <a:rPr lang="en-US" altLang="zh-CN" dirty="0" smtClean="0"/>
              <a:t>    2</a:t>
            </a:r>
            <a:r>
              <a:rPr lang="zh-CN" altLang="en-US" dirty="0" smtClean="0"/>
              <a:t>）</a:t>
            </a:r>
            <a:r>
              <a:rPr lang="zh-CN" altLang="en-US" dirty="0"/>
              <a:t>算法对最近邻样本数的选择敏感，不同的最近邻数对最后的降维结果有很大影响。</a:t>
            </a:r>
            <a:endParaRPr lang="zh-CN" altLang="zh-CN" dirty="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a:t>总结</a:t>
            </a:r>
          </a:p>
        </p:txBody>
      </p:sp>
    </p:spTree>
    <p:extLst>
      <p:ext uri="{BB962C8B-B14F-4D97-AF65-F5344CB8AC3E}">
        <p14:creationId xmlns:p14="http://schemas.microsoft.com/office/powerpoint/2010/main" val="27651978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3C69CB66-0719-4F3D-B0DD-CDBF4D8C0395}"/>
              </a:ext>
            </a:extLst>
          </p:cNvPr>
          <p:cNvPicPr>
            <a:picLocks noChangeAspect="1"/>
          </p:cNvPicPr>
          <p:nvPr/>
        </p:nvPicPr>
        <p:blipFill>
          <a:blip r:embed="rId2"/>
          <a:stretch>
            <a:fillRect/>
          </a:stretch>
        </p:blipFill>
        <p:spPr>
          <a:xfrm>
            <a:off x="1781637" y="1703355"/>
            <a:ext cx="3390900" cy="2581275"/>
          </a:xfrm>
          <a:prstGeom prst="rect">
            <a:avLst/>
          </a:prstGeom>
        </p:spPr>
      </p:pic>
      <p:pic>
        <p:nvPicPr>
          <p:cNvPr id="4" name="图片 3">
            <a:extLst>
              <a:ext uri="{FF2B5EF4-FFF2-40B4-BE49-F238E27FC236}">
                <a16:creationId xmlns="" xmlns:a16="http://schemas.microsoft.com/office/drawing/2014/main" id="{17A1F635-6C99-4DF8-AC34-60A8E875E891}"/>
              </a:ext>
            </a:extLst>
          </p:cNvPr>
          <p:cNvPicPr>
            <a:picLocks noChangeAspect="1"/>
          </p:cNvPicPr>
          <p:nvPr/>
        </p:nvPicPr>
        <p:blipFill>
          <a:blip r:embed="rId3"/>
          <a:stretch>
            <a:fillRect/>
          </a:stretch>
        </p:blipFill>
        <p:spPr>
          <a:xfrm>
            <a:off x="6096000" y="1317132"/>
            <a:ext cx="4029075" cy="3105150"/>
          </a:xfrm>
          <a:prstGeom prst="rect">
            <a:avLst/>
          </a:prstGeom>
        </p:spPr>
      </p:pic>
    </p:spTree>
    <p:extLst>
      <p:ext uri="{BB962C8B-B14F-4D97-AF65-F5344CB8AC3E}">
        <p14:creationId xmlns:p14="http://schemas.microsoft.com/office/powerpoint/2010/main" val="26354956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a:xfrm>
            <a:off x="838199" y="1825625"/>
            <a:ext cx="10837333" cy="4351338"/>
          </a:xfrm>
        </p:spPr>
        <p:txBody>
          <a:bodyPr/>
          <a:lstStyle/>
          <a:p>
            <a:r>
              <a:rPr lang="en-US" altLang="zh-CN" dirty="0" smtClean="0"/>
              <a:t> 1</a:t>
            </a:r>
            <a:r>
              <a:rPr lang="zh-CN" altLang="en-US" dirty="0"/>
              <a:t>）</a:t>
            </a:r>
            <a:r>
              <a:rPr lang="en-US" altLang="zh-CN" dirty="0"/>
              <a:t>Modified Locally Linear Embedding(MLLE)</a:t>
            </a:r>
            <a:r>
              <a:rPr lang="zh-CN" altLang="en-US" dirty="0"/>
              <a:t>。</a:t>
            </a:r>
            <a:endParaRPr lang="en-US" altLang="zh-CN" dirty="0"/>
          </a:p>
          <a:p>
            <a:r>
              <a:rPr lang="en-US" altLang="zh-CN" dirty="0" smtClean="0"/>
              <a:t> 2</a:t>
            </a:r>
            <a:r>
              <a:rPr lang="zh-CN" altLang="en-US" dirty="0" smtClean="0"/>
              <a:t>）</a:t>
            </a:r>
            <a:r>
              <a:rPr lang="en-US" altLang="zh-CN" dirty="0" smtClean="0"/>
              <a:t>Hessian </a:t>
            </a:r>
            <a:r>
              <a:rPr lang="en-US" altLang="zh-CN" dirty="0"/>
              <a:t>Based LLE(HLLE)</a:t>
            </a:r>
          </a:p>
          <a:p>
            <a:r>
              <a:rPr lang="en-US" altLang="zh-CN" dirty="0" smtClean="0"/>
              <a:t> 3</a:t>
            </a:r>
            <a:r>
              <a:rPr lang="zh-CN" altLang="en-US" dirty="0" smtClean="0"/>
              <a:t>）</a:t>
            </a:r>
            <a:r>
              <a:rPr lang="en-US" altLang="zh-CN" dirty="0"/>
              <a:t>Local tangent space alignment(LTSA)</a:t>
            </a:r>
            <a:endParaRPr lang="en-US" altLang="zh-CN" dirty="0" smtClean="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的改进算法</a:t>
            </a:r>
            <a:endParaRPr lang="zh-CN" altLang="en-US" dirty="0"/>
          </a:p>
        </p:txBody>
      </p:sp>
    </p:spTree>
    <p:extLst>
      <p:ext uri="{BB962C8B-B14F-4D97-AF65-F5344CB8AC3E}">
        <p14:creationId xmlns:p14="http://schemas.microsoft.com/office/powerpoint/2010/main" val="9229221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5D179C6-21D9-4B55-86B2-5E615EE44C43}"/>
              </a:ext>
            </a:extLst>
          </p:cNvPr>
          <p:cNvSpPr>
            <a:spLocks noGrp="1"/>
          </p:cNvSpPr>
          <p:nvPr>
            <p:ph type="ctrTitle"/>
          </p:nvPr>
        </p:nvSpPr>
        <p:spPr>
          <a:xfrm>
            <a:off x="1524000" y="1613431"/>
            <a:ext cx="9144000" cy="2387600"/>
          </a:xfrm>
        </p:spPr>
        <p:txBody>
          <a:bodyPr>
            <a:normAutofit/>
          </a:bodyPr>
          <a:lstStyle/>
          <a:p>
            <a:r>
              <a:rPr lang="en-US" altLang="zh-CN" dirty="0" smtClean="0"/>
              <a:t>Semidefinite  Embedding</a:t>
            </a:r>
            <a:r>
              <a:rPr lang="zh-CN" altLang="en-US" dirty="0" smtClean="0"/>
              <a:t>（</a:t>
            </a:r>
            <a:r>
              <a:rPr lang="en-US" altLang="zh-CN" dirty="0" smtClean="0"/>
              <a:t>SDE</a:t>
            </a:r>
            <a:r>
              <a:rPr lang="zh-CN" altLang="en-US" dirty="0" smtClean="0"/>
              <a:t>）</a:t>
            </a:r>
            <a:endParaRPr lang="zh-CN" altLang="en-US" dirty="0"/>
          </a:p>
        </p:txBody>
      </p:sp>
      <p:sp>
        <p:nvSpPr>
          <p:cNvPr id="3" name="副标题 2">
            <a:extLst>
              <a:ext uri="{FF2B5EF4-FFF2-40B4-BE49-F238E27FC236}">
                <a16:creationId xmlns:a16="http://schemas.microsoft.com/office/drawing/2014/main" xmlns="" id="{09403950-2896-40DA-9063-A80E9235A3DE}"/>
              </a:ext>
            </a:extLst>
          </p:cNvPr>
          <p:cNvSpPr>
            <a:spLocks noGrp="1"/>
          </p:cNvSpPr>
          <p:nvPr>
            <p:ph type="subTitle" idx="1"/>
          </p:nvPr>
        </p:nvSpPr>
        <p:spPr>
          <a:xfrm>
            <a:off x="1524000" y="4980264"/>
            <a:ext cx="9144000" cy="1655762"/>
          </a:xfrm>
        </p:spPr>
        <p:txBody>
          <a:bodyPr/>
          <a:lstStyle/>
          <a:p>
            <a:r>
              <a:rPr lang="zh-CN" altLang="en-US" dirty="0" smtClean="0"/>
              <a:t>孙阳</a:t>
            </a:r>
            <a:endParaRPr lang="en-US" altLang="zh-CN" dirty="0" smtClean="0"/>
          </a:p>
          <a:p>
            <a:r>
              <a:rPr lang="en-US" altLang="zh-CN" dirty="0" smtClean="0"/>
              <a:t>51174500125</a:t>
            </a:r>
            <a:endParaRPr lang="zh-CN" altLang="en-US" dirty="0"/>
          </a:p>
        </p:txBody>
      </p:sp>
    </p:spTree>
    <p:extLst>
      <p:ext uri="{BB962C8B-B14F-4D97-AF65-F5344CB8AC3E}">
        <p14:creationId xmlns:p14="http://schemas.microsoft.com/office/powerpoint/2010/main" val="30812165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en-US" altLang="zh-CN" dirty="0" smtClean="0"/>
              <a:t>SDE</a:t>
            </a:r>
            <a:r>
              <a:rPr lang="zh-CN" altLang="en-US" dirty="0"/>
              <a:t>基于</a:t>
            </a:r>
            <a:r>
              <a:rPr lang="zh-CN" altLang="en-US" dirty="0" smtClean="0"/>
              <a:t>一种物理的直觉。</a:t>
            </a:r>
            <a:endParaRPr lang="en-US" altLang="zh-CN" dirty="0" smtClean="0"/>
          </a:p>
          <a:p>
            <a:pPr marL="0" indent="0">
              <a:buNone/>
            </a:pPr>
            <a:endParaRPr lang="en-US" altLang="zh-CN" dirty="0" smtClean="0"/>
          </a:p>
          <a:p>
            <a:r>
              <a:rPr lang="zh-CN" altLang="en-US" dirty="0" smtClean="0"/>
              <a:t>想象每一个点都跟它的最近邻居用刚性杆相连，取这个结构并且将这个结构拉的尽可能越远越好。</a:t>
            </a:r>
            <a:endParaRPr lang="zh-CN" altLang="zh-CN" dirty="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a:t>SD</a:t>
            </a:r>
            <a:r>
              <a:rPr lang="en-US" altLang="zh-CN" dirty="0" smtClean="0"/>
              <a:t>E</a:t>
            </a:r>
            <a:endParaRPr lang="zh-CN" altLang="en-US" dirty="0"/>
          </a:p>
        </p:txBody>
      </p:sp>
    </p:spTree>
    <p:extLst>
      <p:ext uri="{BB962C8B-B14F-4D97-AF65-F5344CB8AC3E}">
        <p14:creationId xmlns:p14="http://schemas.microsoft.com/office/powerpoint/2010/main" val="259985727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zh-CN" altLang="en-US" dirty="0" smtClean="0"/>
              <a:t>假设在二维空间中从</a:t>
            </a:r>
            <a:r>
              <a:rPr lang="en-US" altLang="zh-CN" dirty="0" smtClean="0"/>
              <a:t>sin</a:t>
            </a:r>
            <a:r>
              <a:rPr lang="zh-CN" altLang="en-US" dirty="0" smtClean="0"/>
              <a:t>函数抽取一些点。正弦曲线是嵌入到二维空间中的一个一维流形。应用</a:t>
            </a:r>
            <a:r>
              <a:rPr lang="en-US" altLang="zh-CN" dirty="0" smtClean="0"/>
              <a:t>SDE</a:t>
            </a:r>
            <a:r>
              <a:rPr lang="zh-CN" altLang="en-US" dirty="0" smtClean="0"/>
              <a:t>的思想去寻找一个一维表示过程如图：</a:t>
            </a:r>
            <a:endParaRPr lang="en-US" altLang="zh-CN" dirty="0" smtClean="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Example</a:t>
            </a:r>
            <a:endParaRPr lang="zh-CN" altLang="en-US" dirty="0"/>
          </a:p>
        </p:txBody>
      </p:sp>
      <p:pic>
        <p:nvPicPr>
          <p:cNvPr id="4" name="图片 3"/>
          <p:cNvPicPr>
            <a:picLocks noChangeAspect="1"/>
          </p:cNvPicPr>
          <p:nvPr/>
        </p:nvPicPr>
        <p:blipFill>
          <a:blip r:embed="rId3"/>
          <a:stretch>
            <a:fillRect/>
          </a:stretch>
        </p:blipFill>
        <p:spPr>
          <a:xfrm>
            <a:off x="1161534" y="3089950"/>
            <a:ext cx="9423339" cy="3366267"/>
          </a:xfrm>
          <a:prstGeom prst="rect">
            <a:avLst/>
          </a:prstGeom>
        </p:spPr>
      </p:pic>
    </p:spTree>
    <p:extLst>
      <p:ext uri="{BB962C8B-B14F-4D97-AF65-F5344CB8AC3E}">
        <p14:creationId xmlns:p14="http://schemas.microsoft.com/office/powerpoint/2010/main" val="39449881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Example</a:t>
            </a:r>
            <a:endParaRPr lang="zh-CN" altLang="en-US" dirty="0"/>
          </a:p>
        </p:txBody>
      </p:sp>
      <p:pic>
        <p:nvPicPr>
          <p:cNvPr id="5" name="图片 4"/>
          <p:cNvPicPr>
            <a:picLocks noChangeAspect="1"/>
          </p:cNvPicPr>
          <p:nvPr/>
        </p:nvPicPr>
        <p:blipFill>
          <a:blip r:embed="rId3"/>
          <a:stretch>
            <a:fillRect/>
          </a:stretch>
        </p:blipFill>
        <p:spPr>
          <a:xfrm>
            <a:off x="1233055" y="1846884"/>
            <a:ext cx="8437418" cy="1933045"/>
          </a:xfrm>
          <a:prstGeom prst="rect">
            <a:avLst/>
          </a:prstGeom>
        </p:spPr>
      </p:pic>
      <p:pic>
        <p:nvPicPr>
          <p:cNvPr id="6" name="图片 5"/>
          <p:cNvPicPr>
            <a:picLocks noChangeAspect="1"/>
          </p:cNvPicPr>
          <p:nvPr/>
        </p:nvPicPr>
        <p:blipFill>
          <a:blip r:embed="rId4"/>
          <a:stretch>
            <a:fillRect/>
          </a:stretch>
        </p:blipFill>
        <p:spPr>
          <a:xfrm>
            <a:off x="1524000" y="3779929"/>
            <a:ext cx="7938655" cy="2399197"/>
          </a:xfrm>
          <a:prstGeom prst="rect">
            <a:avLst/>
          </a:prstGeom>
        </p:spPr>
      </p:pic>
    </p:spTree>
    <p:extLst>
      <p:ext uri="{BB962C8B-B14F-4D97-AF65-F5344CB8AC3E}">
        <p14:creationId xmlns:p14="http://schemas.microsoft.com/office/powerpoint/2010/main" val="253224483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en-US" altLang="zh-CN" dirty="0" smtClean="0"/>
              <a:t>SDE</a:t>
            </a:r>
            <a:r>
              <a:rPr lang="zh-CN" altLang="en-US" dirty="0" smtClean="0"/>
              <a:t>背后的主要思想被描述为最大方差展开（</a:t>
            </a:r>
            <a:r>
              <a:rPr lang="en-US" altLang="zh-CN" dirty="0" smtClean="0"/>
              <a:t>maximum variance unfolding</a:t>
            </a:r>
            <a:r>
              <a:rPr lang="zh-CN" altLang="en-US" dirty="0" smtClean="0"/>
              <a:t>）。</a:t>
            </a:r>
            <a:r>
              <a:rPr lang="zh-CN" altLang="en-US" dirty="0"/>
              <a:t>保持原高维空间点对距离与降维后低维空间的点对距离相等最大化</a:t>
            </a:r>
            <a:r>
              <a:rPr lang="zh-CN" altLang="en-US" dirty="0" smtClean="0"/>
              <a:t>方差。</a:t>
            </a:r>
            <a:endParaRPr lang="en-US" altLang="zh-CN" dirty="0" smtClean="0"/>
          </a:p>
          <a:p>
            <a:r>
              <a:rPr lang="zh-CN" altLang="en-US" dirty="0" smtClean="0"/>
              <a:t>算法的第一步是计算每个输入的</a:t>
            </a:r>
            <a:r>
              <a:rPr lang="en-US" altLang="zh-CN" dirty="0" smtClean="0"/>
              <a:t>k-</a:t>
            </a:r>
            <a:r>
              <a:rPr lang="zh-CN" altLang="en-US" dirty="0" smtClean="0"/>
              <a:t>近邻，定义邻居的矩阵，若</a:t>
            </a:r>
            <a:r>
              <a:rPr lang="en-US" altLang="zh-CN" dirty="0" smtClean="0"/>
              <a:t>Xi</a:t>
            </a:r>
            <a:r>
              <a:rPr lang="zh-CN" altLang="en-US" dirty="0" smtClean="0"/>
              <a:t>与</a:t>
            </a:r>
            <a:r>
              <a:rPr lang="en-US" altLang="zh-CN" dirty="0" smtClean="0"/>
              <a:t>Xj</a:t>
            </a:r>
            <a:r>
              <a:rPr lang="zh-CN" altLang="en-US" dirty="0" smtClean="0"/>
              <a:t>是</a:t>
            </a:r>
            <a:r>
              <a:rPr lang="en-US" altLang="zh-CN" dirty="0" smtClean="0"/>
              <a:t>k</a:t>
            </a:r>
            <a:r>
              <a:rPr lang="zh-CN" altLang="en-US" dirty="0" smtClean="0"/>
              <a:t>近邻，则</a:t>
            </a:r>
            <a:r>
              <a:rPr lang="en-US" altLang="zh-CN" dirty="0" smtClean="0">
                <a:latin typeface="Times New Roman" panose="02020603050405020304" pitchFamily="18" charset="0"/>
                <a:cs typeface="Times New Roman" panose="02020603050405020304" pitchFamily="18" charset="0"/>
              </a:rPr>
              <a:t>ŋ</a:t>
            </a:r>
            <a:r>
              <a:rPr lang="en-US" altLang="zh-CN" sz="2000" dirty="0" smtClean="0">
                <a:latin typeface="Times New Roman" panose="02020603050405020304" pitchFamily="18" charset="0"/>
                <a:cs typeface="Times New Roman" panose="02020603050405020304" pitchFamily="18" charset="0"/>
              </a:rPr>
              <a:t>ij</a:t>
            </a:r>
            <a:r>
              <a:rPr lang="en-US" altLang="zh-CN" dirty="0" smtClean="0">
                <a:latin typeface="Times New Roman" panose="02020603050405020304" pitchFamily="18" charset="0"/>
                <a:cs typeface="Times New Roman" panose="02020603050405020304" pitchFamily="18" charset="0"/>
              </a:rPr>
              <a:t>=</a:t>
            </a:r>
            <a:r>
              <a:rPr lang="en-US" altLang="zh-CN" dirty="0" smtClean="0"/>
              <a:t>1</a:t>
            </a:r>
            <a:r>
              <a:rPr lang="zh-CN" altLang="en-US" dirty="0" smtClean="0"/>
              <a:t>，否则</a:t>
            </a:r>
            <a:r>
              <a:rPr lang="en-US" altLang="zh-CN" dirty="0" smtClean="0">
                <a:latin typeface="Times New Roman" panose="02020603050405020304" pitchFamily="18" charset="0"/>
                <a:cs typeface="Times New Roman" panose="02020603050405020304" pitchFamily="18" charset="0"/>
              </a:rPr>
              <a:t>ŋ</a:t>
            </a:r>
            <a:r>
              <a:rPr lang="en-US" altLang="zh-CN" sz="2000" dirty="0" smtClean="0">
                <a:latin typeface="Times New Roman" panose="02020603050405020304" pitchFamily="18" charset="0"/>
                <a:cs typeface="Times New Roman" panose="02020603050405020304" pitchFamily="18" charset="0"/>
              </a:rPr>
              <a:t>ij</a:t>
            </a:r>
            <a:r>
              <a:rPr lang="en-US" altLang="zh-CN" dirty="0" smtClean="0">
                <a:latin typeface="Times New Roman" panose="02020603050405020304" pitchFamily="18" charset="0"/>
                <a:cs typeface="Times New Roman" panose="02020603050405020304" pitchFamily="18" charset="0"/>
              </a:rPr>
              <a:t>=</a:t>
            </a:r>
            <a:r>
              <a:rPr lang="en-US" altLang="zh-CN" dirty="0" smtClean="0"/>
              <a:t>0</a:t>
            </a:r>
            <a:r>
              <a:rPr lang="zh-CN" altLang="en-US" dirty="0" smtClean="0"/>
              <a:t>。</a:t>
            </a:r>
            <a:endParaRPr lang="en-US" altLang="zh-CN" dirty="0" smtClean="0"/>
          </a:p>
          <a:p>
            <a:pPr marL="0" indent="0">
              <a:buNone/>
            </a:pPr>
            <a:r>
              <a:rPr lang="en-US" altLang="zh-CN" dirty="0" smtClean="0"/>
              <a:t>  </a:t>
            </a:r>
            <a:r>
              <a:rPr lang="zh-CN" altLang="en-US" dirty="0" smtClean="0"/>
              <a:t>对所有的</a:t>
            </a:r>
            <a:r>
              <a:rPr lang="en-US" altLang="zh-CN" dirty="0" smtClean="0">
                <a:latin typeface="Times New Roman" panose="02020603050405020304" pitchFamily="18" charset="0"/>
                <a:cs typeface="Times New Roman" panose="02020603050405020304" pitchFamily="18" charset="0"/>
              </a:rPr>
              <a:t>ŋ</a:t>
            </a:r>
            <a:r>
              <a:rPr lang="en-US" altLang="zh-CN" sz="2000" dirty="0" smtClean="0">
                <a:latin typeface="Times New Roman" panose="02020603050405020304" pitchFamily="18" charset="0"/>
                <a:cs typeface="Times New Roman" panose="02020603050405020304" pitchFamily="18" charset="0"/>
              </a:rPr>
              <a:t>ij</a:t>
            </a:r>
            <a:r>
              <a:rPr lang="en-US" altLang="zh-CN" dirty="0" smtClean="0">
                <a:latin typeface="Times New Roman" panose="02020603050405020304" pitchFamily="18" charset="0"/>
                <a:cs typeface="Times New Roman" panose="02020603050405020304" pitchFamily="18" charset="0"/>
              </a:rPr>
              <a:t>=</a:t>
            </a:r>
            <a:r>
              <a:rPr lang="en-US" altLang="zh-CN" dirty="0"/>
              <a:t>1</a:t>
            </a:r>
            <a:r>
              <a:rPr lang="zh-CN" altLang="en-US" dirty="0" smtClean="0"/>
              <a:t>，有如下约束：</a:t>
            </a:r>
            <a:endParaRPr lang="en-US" altLang="zh-CN" dirty="0" smtClean="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SDE</a:t>
            </a:r>
            <a:endParaRPr lang="zh-CN" altLang="en-US" dirty="0"/>
          </a:p>
        </p:txBody>
      </p:sp>
      <p:pic>
        <p:nvPicPr>
          <p:cNvPr id="10" name="图片 9"/>
          <p:cNvPicPr>
            <a:picLocks noChangeAspect="1"/>
          </p:cNvPicPr>
          <p:nvPr/>
        </p:nvPicPr>
        <p:blipFill>
          <a:blip r:embed="rId3"/>
          <a:stretch>
            <a:fillRect/>
          </a:stretch>
        </p:blipFill>
        <p:spPr>
          <a:xfrm>
            <a:off x="1967346" y="4573085"/>
            <a:ext cx="4376034" cy="844042"/>
          </a:xfrm>
          <a:prstGeom prst="rect">
            <a:avLst/>
          </a:prstGeom>
        </p:spPr>
      </p:pic>
    </p:spTree>
    <p:extLst>
      <p:ext uri="{BB962C8B-B14F-4D97-AF65-F5344CB8AC3E}">
        <p14:creationId xmlns:p14="http://schemas.microsoft.com/office/powerpoint/2010/main" val="18498434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 xmlns:a16="http://schemas.microsoft.com/office/drawing/2014/main" id="{EADDF1BF-8CED-49BA-8AD7-7B2D50D88823}"/>
                  </a:ext>
                </a:extLst>
              </p:cNvPr>
              <p:cNvSpPr>
                <a:spLocks noGrp="1"/>
              </p:cNvSpPr>
              <p:nvPr>
                <p:ph idx="1"/>
              </p:nvPr>
            </p:nvSpPr>
            <p:spPr/>
            <p:txBody>
              <a:bodyPr/>
              <a:lstStyle/>
              <a:p>
                <a:r>
                  <a:rPr lang="zh-CN" altLang="en-US" dirty="0" smtClean="0"/>
                  <a:t>低维数据中心化</a:t>
                </a:r>
                <a:endParaRPr lang="en-US" altLang="zh-CN" dirty="0" smtClean="0"/>
              </a:p>
              <a:p>
                <a:endParaRPr lang="en-US" altLang="zh-CN" dirty="0"/>
              </a:p>
              <a:p>
                <a:endParaRPr lang="en-US" altLang="zh-CN" dirty="0" smtClean="0"/>
              </a:p>
              <a:p>
                <a:r>
                  <a:rPr lang="zh-CN" altLang="en-US" dirty="0" smtClean="0"/>
                  <a:t>最大化方差</a:t>
                </a:r>
                <a:endParaRPr lang="en-US" altLang="zh-CN" dirty="0"/>
              </a:p>
              <a:p>
                <a:endParaRPr lang="en-US" altLang="zh-CN" dirty="0" smtClean="0"/>
              </a:p>
              <a:p>
                <a:endParaRPr lang="en-US" altLang="zh-CN" dirty="0"/>
              </a:p>
              <a:p>
                <a:r>
                  <a:rPr lang="zh-CN" altLang="en-US" dirty="0" smtClean="0"/>
                  <a:t>令</a:t>
                </a:r>
                <a:r>
                  <a:rPr lang="en-US" altLang="zh-CN" dirty="0" smtClean="0"/>
                  <a:t>B</a:t>
                </a:r>
                <a:r>
                  <a:rPr lang="zh-CN" altLang="en-US" dirty="0" smtClean="0"/>
                  <a:t>表示</a:t>
                </a:r>
                <a:r>
                  <a:rPr lang="zh-CN" altLang="en-US" dirty="0" smtClean="0"/>
                  <a:t>降维后</a:t>
                </a:r>
                <a:r>
                  <a:rPr lang="zh-CN" altLang="en-US" dirty="0" smtClean="0"/>
                  <a:t>的</a:t>
                </a:r>
                <a:r>
                  <a:rPr lang="en-US" altLang="zh-CN" dirty="0" smtClean="0"/>
                  <a:t>gram matrix</a:t>
                </a:r>
                <a:r>
                  <a:rPr lang="zh-CN" altLang="en-US" dirty="0" smtClean="0"/>
                  <a:t>，其中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𝑖𝑗</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𝑗</m:t>
                        </m:r>
                      </m:sub>
                    </m:sSub>
                  </m:oMath>
                </a14:m>
                <a:endParaRPr lang="en-US" altLang="zh-CN" dirty="0" smtClean="0"/>
              </a:p>
              <a:p>
                <a:pPr marL="0" indent="0">
                  <a:buNone/>
                </a:pPr>
                <a:r>
                  <a:rPr lang="en-US" altLang="zh-CN" dirty="0" smtClean="0"/>
                  <a:t>  </a:t>
                </a:r>
              </a:p>
            </p:txBody>
          </p:sp>
        </mc:Choice>
        <mc:Fallback>
          <p:sp>
            <p:nvSpPr>
              <p:cNvPr id="3" name="内容占位符 2">
                <a:extLst>
                  <a:ext uri="{FF2B5EF4-FFF2-40B4-BE49-F238E27FC236}">
                    <a16:creationId xmlns="" xmlns:a16="http://schemas.microsoft.com/office/drawing/2014/main" xmlns:a14="http://schemas.microsoft.com/office/drawing/2010/main" id="{EADDF1BF-8CED-49BA-8AD7-7B2D50D88823}"/>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521"/>
                </a:stretch>
              </a:blipFill>
            </p:spPr>
            <p:txBody>
              <a:bodyPr/>
              <a:lstStyle/>
              <a:p>
                <a:r>
                  <a:rPr lang="zh-CN" altLang="en-US">
                    <a:noFill/>
                  </a:rPr>
                  <a:t> </a:t>
                </a:r>
              </a:p>
            </p:txBody>
          </p:sp>
        </mc:Fallback>
      </mc:AlternateContent>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SDE</a:t>
            </a:r>
            <a:endParaRPr lang="zh-CN" altLang="en-US" dirty="0"/>
          </a:p>
        </p:txBody>
      </p:sp>
      <p:pic>
        <p:nvPicPr>
          <p:cNvPr id="4" name="图片 3"/>
          <p:cNvPicPr>
            <a:picLocks noChangeAspect="1"/>
          </p:cNvPicPr>
          <p:nvPr/>
        </p:nvPicPr>
        <p:blipFill>
          <a:blip r:embed="rId4"/>
          <a:stretch>
            <a:fillRect/>
          </a:stretch>
        </p:blipFill>
        <p:spPr>
          <a:xfrm>
            <a:off x="4297791" y="1593273"/>
            <a:ext cx="2405822" cy="921857"/>
          </a:xfrm>
          <a:prstGeom prst="rect">
            <a:avLst/>
          </a:prstGeom>
        </p:spPr>
      </p:pic>
      <p:pic>
        <p:nvPicPr>
          <p:cNvPr id="5" name="图片 4"/>
          <p:cNvPicPr>
            <a:picLocks noChangeAspect="1"/>
          </p:cNvPicPr>
          <p:nvPr/>
        </p:nvPicPr>
        <p:blipFill>
          <a:blip r:embed="rId5"/>
          <a:stretch>
            <a:fillRect/>
          </a:stretch>
        </p:blipFill>
        <p:spPr>
          <a:xfrm>
            <a:off x="4141680" y="3094765"/>
            <a:ext cx="3555080" cy="1103162"/>
          </a:xfrm>
          <a:prstGeom prst="rect">
            <a:avLst/>
          </a:prstGeom>
        </p:spPr>
      </p:pic>
    </p:spTree>
    <p:extLst>
      <p:ext uri="{BB962C8B-B14F-4D97-AF65-F5344CB8AC3E}">
        <p14:creationId xmlns:p14="http://schemas.microsoft.com/office/powerpoint/2010/main" val="4411717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SDE</a:t>
            </a:r>
            <a:r>
              <a:rPr lang="zh-CN" altLang="en-US" dirty="0" smtClean="0"/>
              <a:t>算法流程</a:t>
            </a:r>
            <a:endParaRPr lang="zh-CN" altLang="en-US" dirty="0"/>
          </a:p>
        </p:txBody>
      </p:sp>
      <p:pic>
        <p:nvPicPr>
          <p:cNvPr id="4" name="图片 3"/>
          <p:cNvPicPr>
            <a:picLocks noChangeAspect="1"/>
          </p:cNvPicPr>
          <p:nvPr/>
        </p:nvPicPr>
        <p:blipFill>
          <a:blip r:embed="rId3"/>
          <a:stretch>
            <a:fillRect/>
          </a:stretch>
        </p:blipFill>
        <p:spPr>
          <a:xfrm>
            <a:off x="1399309" y="1608419"/>
            <a:ext cx="8174182" cy="4835491"/>
          </a:xfrm>
          <a:prstGeom prst="rect">
            <a:avLst/>
          </a:prstGeom>
        </p:spPr>
      </p:pic>
    </p:spTree>
    <p:extLst>
      <p:ext uri="{BB962C8B-B14F-4D97-AF65-F5344CB8AC3E}">
        <p14:creationId xmlns:p14="http://schemas.microsoft.com/office/powerpoint/2010/main" val="35968703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en-US" altLang="zh-CN" dirty="0" smtClean="0"/>
              <a:t>SDE</a:t>
            </a:r>
            <a:r>
              <a:rPr lang="zh-CN" altLang="en-US" dirty="0" smtClean="0"/>
              <a:t>算法主要有三个步骤：</a:t>
            </a:r>
            <a:endParaRPr lang="en-US" altLang="zh-CN" dirty="0" smtClean="0"/>
          </a:p>
          <a:p>
            <a:pPr marL="0" indent="0">
              <a:buNone/>
            </a:pPr>
            <a:r>
              <a:rPr lang="en-US" altLang="zh-CN" dirty="0" smtClean="0"/>
              <a:t>   1</a:t>
            </a:r>
            <a:r>
              <a:rPr lang="zh-CN" altLang="en-US" dirty="0" smtClean="0"/>
              <a:t>）用</a:t>
            </a:r>
            <a:r>
              <a:rPr lang="en-US" altLang="zh-CN" dirty="0" smtClean="0"/>
              <a:t>k-</a:t>
            </a:r>
            <a:r>
              <a:rPr lang="zh-CN" altLang="en-US" dirty="0" smtClean="0"/>
              <a:t>近邻算法找出邻居。</a:t>
            </a:r>
            <a:endParaRPr lang="en-US" altLang="zh-CN" dirty="0" smtClean="0"/>
          </a:p>
          <a:p>
            <a:pPr marL="0" indent="0">
              <a:buNone/>
            </a:pPr>
            <a:r>
              <a:rPr lang="en-US" altLang="zh-CN" dirty="0"/>
              <a:t> </a:t>
            </a:r>
            <a:r>
              <a:rPr lang="en-US" altLang="zh-CN" dirty="0" smtClean="0"/>
              <a:t>  2</a:t>
            </a:r>
            <a:r>
              <a:rPr lang="zh-CN" altLang="en-US" dirty="0" smtClean="0"/>
              <a:t>）用半定规划计算</a:t>
            </a:r>
            <a:r>
              <a:rPr lang="en-US" altLang="zh-CN" dirty="0" smtClean="0"/>
              <a:t>kernel matrix B</a:t>
            </a:r>
            <a:r>
              <a:rPr lang="zh-CN" altLang="en-US" dirty="0" smtClean="0"/>
              <a:t>。</a:t>
            </a:r>
            <a:endParaRPr lang="en-US" altLang="zh-CN" dirty="0" smtClean="0"/>
          </a:p>
          <a:p>
            <a:pPr marL="0" indent="0">
              <a:buNone/>
            </a:pPr>
            <a:r>
              <a:rPr lang="en-US" altLang="zh-CN" dirty="0"/>
              <a:t> </a:t>
            </a:r>
            <a:r>
              <a:rPr lang="en-US" altLang="zh-CN" dirty="0" smtClean="0"/>
              <a:t>  3</a:t>
            </a:r>
            <a:r>
              <a:rPr lang="zh-CN" altLang="en-US" dirty="0" smtClean="0"/>
              <a:t>）计算其最大的几个特征值及相应特征向量。</a:t>
            </a:r>
            <a:endParaRPr lang="en-US" altLang="zh-CN" dirty="0" smtClean="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SDE</a:t>
            </a:r>
            <a:r>
              <a:rPr lang="zh-CN" altLang="en-US" dirty="0" smtClean="0"/>
              <a:t>算法</a:t>
            </a:r>
            <a:endParaRPr lang="zh-CN" altLang="en-US" dirty="0"/>
          </a:p>
        </p:txBody>
      </p:sp>
    </p:spTree>
    <p:extLst>
      <p:ext uri="{BB962C8B-B14F-4D97-AF65-F5344CB8AC3E}">
        <p14:creationId xmlns:p14="http://schemas.microsoft.com/office/powerpoint/2010/main" val="25033613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848006"/>
          </a:xfrm>
        </p:spPr>
        <p:txBody>
          <a:bodyPr>
            <a:normAutofit/>
          </a:bodyPr>
          <a:lstStyle/>
          <a:p>
            <a:pPr algn="ctr"/>
            <a:r>
              <a:rPr kumimoji="1" lang="zh-CN" altLang="en-US" sz="6000" dirty="0" smtClean="0"/>
              <a:t>等度量映射</a:t>
            </a:r>
            <a:r>
              <a:rPr kumimoji="1" lang="en-US" altLang="zh-CN" sz="6000" dirty="0" err="1" smtClean="0"/>
              <a:t>Isomap</a:t>
            </a:r>
            <a:r>
              <a:rPr kumimoji="1" lang="en-US" altLang="zh-CN" sz="6000" dirty="0" smtClean="0"/>
              <a:t/>
            </a:r>
            <a:br>
              <a:rPr kumimoji="1" lang="en-US" altLang="zh-CN" sz="6000" dirty="0" smtClean="0"/>
            </a:br>
            <a:r>
              <a:rPr kumimoji="1" lang="en-US" altLang="zh-CN" sz="6000" dirty="0" smtClean="0"/>
              <a:t>Isometric</a:t>
            </a:r>
            <a:r>
              <a:rPr kumimoji="1" lang="zh-CN" altLang="en-US" sz="6000" dirty="0" smtClean="0"/>
              <a:t> </a:t>
            </a:r>
            <a:r>
              <a:rPr kumimoji="1" lang="en-US" altLang="zh-CN" sz="6000" dirty="0" smtClean="0"/>
              <a:t>Feature</a:t>
            </a:r>
            <a:r>
              <a:rPr kumimoji="1" lang="zh-CN" altLang="en-US" sz="6000" dirty="0" smtClean="0"/>
              <a:t> </a:t>
            </a:r>
            <a:r>
              <a:rPr kumimoji="1" lang="en-US" altLang="zh-CN" sz="6000" dirty="0" smtClean="0"/>
              <a:t>Mapping</a:t>
            </a:r>
            <a:endParaRPr kumimoji="1" lang="zh-CN" altLang="en-US" sz="6000" dirty="0"/>
          </a:p>
        </p:txBody>
      </p:sp>
      <p:sp>
        <p:nvSpPr>
          <p:cNvPr id="5" name="副标题 2">
            <a:extLst>
              <a:ext uri="{FF2B5EF4-FFF2-40B4-BE49-F238E27FC236}">
                <a16:creationId xmlns:a16="http://schemas.microsoft.com/office/drawing/2014/main" xmlns="" id="{09403950-2896-40DA-9063-A80E9235A3DE}"/>
              </a:ext>
            </a:extLst>
          </p:cNvPr>
          <p:cNvSpPr txBox="1">
            <a:spLocks/>
          </p:cNvSpPr>
          <p:nvPr/>
        </p:nvSpPr>
        <p:spPr>
          <a:xfrm>
            <a:off x="1524000" y="498026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zh-CN" altLang="en-US" sz="2400" dirty="0" smtClean="0"/>
              <a:t>丁雨琦</a:t>
            </a:r>
            <a:endParaRPr lang="en-US" altLang="zh-CN" sz="2400" dirty="0" smtClean="0"/>
          </a:p>
          <a:p>
            <a:pPr marL="0" indent="0" algn="ctr">
              <a:buNone/>
            </a:pPr>
            <a:r>
              <a:rPr lang="en-US" altLang="zh-CN" sz="2400" dirty="0" smtClean="0"/>
              <a:t>51174500083</a:t>
            </a:r>
            <a:endParaRPr lang="zh-CN" altLang="en-US" sz="2400" dirty="0"/>
          </a:p>
        </p:txBody>
      </p:sp>
    </p:spTree>
    <p:extLst>
      <p:ext uri="{BB962C8B-B14F-4D97-AF65-F5344CB8AC3E}">
        <p14:creationId xmlns:p14="http://schemas.microsoft.com/office/powerpoint/2010/main" val="1042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4AE7FFBA-B4EC-4BD9-A949-3483ED25BA50}"/>
              </a:ext>
            </a:extLst>
          </p:cNvPr>
          <p:cNvPicPr>
            <a:picLocks noChangeAspect="1"/>
          </p:cNvPicPr>
          <p:nvPr/>
        </p:nvPicPr>
        <p:blipFill>
          <a:blip r:embed="rId2"/>
          <a:stretch>
            <a:fillRect/>
          </a:stretch>
        </p:blipFill>
        <p:spPr>
          <a:xfrm>
            <a:off x="3037458" y="1116136"/>
            <a:ext cx="4838700" cy="4448175"/>
          </a:xfrm>
          <a:prstGeom prst="rect">
            <a:avLst/>
          </a:prstGeom>
        </p:spPr>
      </p:pic>
    </p:spTree>
    <p:extLst>
      <p:ext uri="{BB962C8B-B14F-4D97-AF65-F5344CB8AC3E}">
        <p14:creationId xmlns:p14="http://schemas.microsoft.com/office/powerpoint/2010/main" val="2777502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基本概念</a:t>
            </a:r>
            <a:endParaRPr lang="zh-CN" altLang="en-US" sz="2200" dirty="0"/>
          </a:p>
        </p:txBody>
      </p:sp>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CE3AAAE5-12C3-438F-972E-83B2F9F250CD}"/>
              </a:ext>
            </a:extLst>
          </p:cNvPr>
          <p:cNvSpPr>
            <a:spLocks noGrp="1"/>
          </p:cNvSpPr>
          <p:nvPr>
            <p:ph idx="1"/>
          </p:nvPr>
        </p:nvSpPr>
        <p:spPr>
          <a:xfrm>
            <a:off x="691366" y="2506662"/>
            <a:ext cx="6094445" cy="4351338"/>
          </a:xfrm>
        </p:spPr>
        <p:txBody>
          <a:bodyPr>
            <a:normAutofit/>
          </a:bodyPr>
          <a:lstStyle/>
          <a:p>
            <a:pPr>
              <a:lnSpc>
                <a:spcPct val="150000"/>
              </a:lnSpc>
            </a:pPr>
            <a:r>
              <a:rPr lang="zh-CN" altLang="en-US" dirty="0" smtClean="0"/>
              <a:t>测地线</a:t>
            </a:r>
            <a:r>
              <a:rPr lang="en-US" altLang="zh-CN" dirty="0" smtClean="0"/>
              <a:t>(geodesic)</a:t>
            </a:r>
            <a:r>
              <a:rPr lang="zh-CN" altLang="en-US" dirty="0" smtClean="0"/>
              <a:t>距离</a:t>
            </a:r>
            <a:r>
              <a:rPr lang="en-US" altLang="zh-CN" dirty="0" smtClean="0"/>
              <a:t>:</a:t>
            </a:r>
            <a:r>
              <a:rPr lang="zh-CN" altLang="en-US" dirty="0" smtClean="0"/>
              <a:t> 空间中两点的最长或者最短路径，即两点之间的本真距离</a:t>
            </a: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8349" t="4255" r="4827" b="3173"/>
          <a:stretch/>
        </p:blipFill>
        <p:spPr>
          <a:xfrm>
            <a:off x="7014411" y="1864893"/>
            <a:ext cx="4796590" cy="4114800"/>
          </a:xfrm>
          <a:prstGeom prst="rect">
            <a:avLst/>
          </a:prstGeom>
        </p:spPr>
      </p:pic>
      <p:sp>
        <p:nvSpPr>
          <p:cNvPr id="5" name="文本框 4"/>
          <p:cNvSpPr txBox="1"/>
          <p:nvPr/>
        </p:nvSpPr>
        <p:spPr>
          <a:xfrm>
            <a:off x="9216979" y="3585410"/>
            <a:ext cx="433132" cy="584775"/>
          </a:xfrm>
          <a:prstGeom prst="rect">
            <a:avLst/>
          </a:prstGeom>
          <a:noFill/>
        </p:spPr>
        <p:txBody>
          <a:bodyPr wrap="none" rtlCol="0">
            <a:spAutoFit/>
          </a:bodyPr>
          <a:lstStyle/>
          <a:p>
            <a:r>
              <a:rPr kumimoji="1" lang="en-US" altLang="zh-CN" sz="3200" b="1" dirty="0" smtClean="0">
                <a:solidFill>
                  <a:srgbClr val="FF0000"/>
                </a:solidFill>
              </a:rPr>
              <a:t>B</a:t>
            </a:r>
            <a:endParaRPr kumimoji="1" lang="zh-CN" altLang="en-US" sz="3200" b="1" dirty="0">
              <a:solidFill>
                <a:srgbClr val="FF0000"/>
              </a:solidFill>
            </a:endParaRPr>
          </a:p>
        </p:txBody>
      </p:sp>
      <p:sp>
        <p:nvSpPr>
          <p:cNvPr id="7" name="文本框 6"/>
          <p:cNvSpPr txBox="1"/>
          <p:nvPr/>
        </p:nvSpPr>
        <p:spPr>
          <a:xfrm>
            <a:off x="8567411" y="2190141"/>
            <a:ext cx="462000" cy="584775"/>
          </a:xfrm>
          <a:prstGeom prst="rect">
            <a:avLst/>
          </a:prstGeom>
          <a:noFill/>
        </p:spPr>
        <p:txBody>
          <a:bodyPr wrap="square" rtlCol="0">
            <a:spAutoFit/>
          </a:bodyPr>
          <a:lstStyle/>
          <a:p>
            <a:r>
              <a:rPr kumimoji="1" lang="en-US" altLang="zh-CN" sz="3200" b="1" dirty="0" smtClean="0">
                <a:solidFill>
                  <a:srgbClr val="FF0000"/>
                </a:solidFill>
              </a:rPr>
              <a:t>A</a:t>
            </a:r>
            <a:endParaRPr kumimoji="1" lang="zh-CN" altLang="en-US" sz="3200" b="1" dirty="0">
              <a:solidFill>
                <a:srgbClr val="FF0000"/>
              </a:solidFill>
            </a:endParaRPr>
          </a:p>
        </p:txBody>
      </p:sp>
      <p:sp>
        <p:nvSpPr>
          <p:cNvPr id="6" name="文本框 5"/>
          <p:cNvSpPr txBox="1"/>
          <p:nvPr/>
        </p:nvSpPr>
        <p:spPr>
          <a:xfrm>
            <a:off x="7725385" y="6120275"/>
            <a:ext cx="3416320" cy="369332"/>
          </a:xfrm>
          <a:prstGeom prst="rect">
            <a:avLst/>
          </a:prstGeom>
          <a:noFill/>
        </p:spPr>
        <p:txBody>
          <a:bodyPr wrap="none" rtlCol="0">
            <a:spAutoFit/>
          </a:bodyPr>
          <a:lstStyle/>
          <a:p>
            <a:r>
              <a:rPr kumimoji="1" lang="zh-CN" altLang="en-US" smtClean="0"/>
              <a:t>图：测</a:t>
            </a:r>
            <a:r>
              <a:rPr kumimoji="1" lang="zh-CN" altLang="en-US" dirty="0" smtClean="0"/>
              <a:t>地线距离与</a:t>
            </a:r>
            <a:r>
              <a:rPr kumimoji="1" lang="zh-CN" altLang="en-US" smtClean="0"/>
              <a:t>高维直线距离</a:t>
            </a:r>
            <a:endParaRPr kumimoji="1" lang="zh-CN" altLang="en-US"/>
          </a:p>
        </p:txBody>
      </p:sp>
    </p:spTree>
    <p:extLst>
      <p:ext uri="{BB962C8B-B14F-4D97-AF65-F5344CB8AC3E}">
        <p14:creationId xmlns:p14="http://schemas.microsoft.com/office/powerpoint/2010/main" val="21075246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基本概念</a:t>
            </a:r>
            <a:endParaRPr lang="zh-CN" altLang="en-US" sz="2200" dirty="0"/>
          </a:p>
        </p:txBody>
      </p:sp>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CE3AAAE5-12C3-438F-972E-83B2F9F250CD}"/>
              </a:ext>
            </a:extLst>
          </p:cNvPr>
          <p:cNvSpPr>
            <a:spLocks noGrp="1"/>
          </p:cNvSpPr>
          <p:nvPr>
            <p:ph idx="1"/>
          </p:nvPr>
        </p:nvSpPr>
        <p:spPr>
          <a:xfrm>
            <a:off x="691366" y="2506662"/>
            <a:ext cx="6094445" cy="4351338"/>
          </a:xfrm>
        </p:spPr>
        <p:txBody>
          <a:bodyPr>
            <a:normAutofit/>
          </a:bodyPr>
          <a:lstStyle/>
          <a:p>
            <a:pPr>
              <a:lnSpc>
                <a:spcPct val="150000"/>
              </a:lnSpc>
            </a:pPr>
            <a:r>
              <a:rPr lang="zh-CN" altLang="en-US" dirty="0" smtClean="0"/>
              <a:t>近邻距离</a:t>
            </a:r>
            <a:r>
              <a:rPr lang="en-US" altLang="zh-CN" dirty="0" smtClean="0"/>
              <a:t>: </a:t>
            </a:r>
            <a:r>
              <a:rPr lang="zh-CN" altLang="en-US" dirty="0" smtClean="0"/>
              <a:t>基于欧氏距离建立近邻矩阵，计算两点之间的最短路径即为近邻距离</a:t>
            </a:r>
            <a:endParaRPr lang="zh-CN" altLang="en-US"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0694" t="5793" r="8797" b="4442"/>
          <a:stretch/>
        </p:blipFill>
        <p:spPr>
          <a:xfrm>
            <a:off x="6764212" y="1547446"/>
            <a:ext cx="4560277" cy="4138246"/>
          </a:xfrm>
          <a:prstGeom prst="rect">
            <a:avLst/>
          </a:prstGeom>
        </p:spPr>
      </p:pic>
      <p:sp>
        <p:nvSpPr>
          <p:cNvPr id="7" name="文本框 6"/>
          <p:cNvSpPr txBox="1"/>
          <p:nvPr/>
        </p:nvSpPr>
        <p:spPr>
          <a:xfrm>
            <a:off x="10208635" y="1897066"/>
            <a:ext cx="462000" cy="584775"/>
          </a:xfrm>
          <a:prstGeom prst="rect">
            <a:avLst/>
          </a:prstGeom>
          <a:noFill/>
        </p:spPr>
        <p:txBody>
          <a:bodyPr wrap="square" rtlCol="0">
            <a:spAutoFit/>
          </a:bodyPr>
          <a:lstStyle/>
          <a:p>
            <a:r>
              <a:rPr kumimoji="1" lang="en-US" altLang="zh-CN" sz="3200" b="1" dirty="0" smtClean="0">
                <a:solidFill>
                  <a:srgbClr val="FF0000"/>
                </a:solidFill>
              </a:rPr>
              <a:t>A</a:t>
            </a:r>
            <a:endParaRPr kumimoji="1" lang="zh-CN" altLang="en-US" sz="3200" b="1" dirty="0">
              <a:solidFill>
                <a:srgbClr val="FF0000"/>
              </a:solidFill>
            </a:endParaRPr>
          </a:p>
        </p:txBody>
      </p:sp>
      <p:sp>
        <p:nvSpPr>
          <p:cNvPr id="5" name="文本框 4"/>
          <p:cNvSpPr txBox="1"/>
          <p:nvPr/>
        </p:nvSpPr>
        <p:spPr>
          <a:xfrm>
            <a:off x="10799588" y="3608856"/>
            <a:ext cx="433132" cy="584775"/>
          </a:xfrm>
          <a:prstGeom prst="rect">
            <a:avLst/>
          </a:prstGeom>
          <a:noFill/>
        </p:spPr>
        <p:txBody>
          <a:bodyPr wrap="none" rtlCol="0">
            <a:spAutoFit/>
          </a:bodyPr>
          <a:lstStyle/>
          <a:p>
            <a:r>
              <a:rPr kumimoji="1" lang="en-US" altLang="zh-CN" sz="3200" b="1" dirty="0" smtClean="0">
                <a:solidFill>
                  <a:srgbClr val="FF0000"/>
                </a:solidFill>
              </a:rPr>
              <a:t>B</a:t>
            </a:r>
            <a:endParaRPr kumimoji="1" lang="zh-CN" altLang="en-US" sz="3200" b="1" dirty="0">
              <a:solidFill>
                <a:srgbClr val="FF0000"/>
              </a:solidFill>
            </a:endParaRPr>
          </a:p>
        </p:txBody>
      </p:sp>
      <p:sp>
        <p:nvSpPr>
          <p:cNvPr id="8" name="文本框 7"/>
          <p:cNvSpPr txBox="1"/>
          <p:nvPr/>
        </p:nvSpPr>
        <p:spPr>
          <a:xfrm>
            <a:off x="7567022" y="6078360"/>
            <a:ext cx="2954655" cy="369332"/>
          </a:xfrm>
          <a:prstGeom prst="rect">
            <a:avLst/>
          </a:prstGeom>
          <a:noFill/>
        </p:spPr>
        <p:txBody>
          <a:bodyPr wrap="none" rtlCol="0">
            <a:spAutoFit/>
          </a:bodyPr>
          <a:lstStyle/>
          <a:p>
            <a:r>
              <a:rPr kumimoji="1" lang="zh-CN" altLang="en-US" dirty="0" smtClean="0"/>
              <a:t>图：测地线</a:t>
            </a:r>
            <a:r>
              <a:rPr kumimoji="1" lang="zh-CN" altLang="en-US" smtClean="0"/>
              <a:t>距离与近邻距离</a:t>
            </a:r>
            <a:endParaRPr kumimoji="1" lang="zh-CN" altLang="en-US"/>
          </a:p>
        </p:txBody>
      </p:sp>
    </p:spTree>
    <p:extLst>
      <p:ext uri="{BB962C8B-B14F-4D97-AF65-F5344CB8AC3E}">
        <p14:creationId xmlns:p14="http://schemas.microsoft.com/office/powerpoint/2010/main" val="2676659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出发点</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p:txBody>
          <a:bodyPr/>
          <a:lstStyle/>
          <a:p>
            <a:pPr>
              <a:lnSpc>
                <a:spcPct val="150000"/>
              </a:lnSpc>
            </a:pPr>
            <a:r>
              <a:rPr lang="zh-CN" altLang="en-US" dirty="0" smtClean="0"/>
              <a:t>提出</a:t>
            </a:r>
            <a:r>
              <a:rPr lang="da-DK" altLang="zh-CN" dirty="0" smtClean="0"/>
              <a:t>: </a:t>
            </a:r>
            <a:r>
              <a:rPr lang="en-US" altLang="zh-CN" dirty="0" err="1" smtClean="0"/>
              <a:t>Tenenbaum</a:t>
            </a:r>
            <a:r>
              <a:rPr lang="zh-CN" altLang="en-US" dirty="0" smtClean="0"/>
              <a:t> </a:t>
            </a:r>
            <a:r>
              <a:rPr lang="en-US" altLang="zh-CN" dirty="0" smtClean="0"/>
              <a:t>et</a:t>
            </a:r>
            <a:r>
              <a:rPr lang="da-DK" altLang="zh-CN" dirty="0" smtClean="0"/>
              <a:t> </a:t>
            </a:r>
            <a:r>
              <a:rPr lang="da-DK" altLang="zh-CN" dirty="0"/>
              <a:t>al. </a:t>
            </a:r>
            <a:r>
              <a:rPr lang="da-DK" altLang="zh-CN" dirty="0" smtClean="0"/>
              <a:t>(</a:t>
            </a:r>
            <a:r>
              <a:rPr lang="en-US" altLang="zh-CN" dirty="0" smtClean="0"/>
              <a:t>Science</a:t>
            </a:r>
            <a:r>
              <a:rPr lang="zh-CN" altLang="en-US" dirty="0" smtClean="0"/>
              <a:t> </a:t>
            </a:r>
            <a:r>
              <a:rPr lang="en-US" altLang="zh-CN" dirty="0" smtClean="0"/>
              <a:t>2000</a:t>
            </a:r>
            <a:r>
              <a:rPr lang="da-DK" altLang="zh-CN" dirty="0" smtClean="0"/>
              <a:t>)</a:t>
            </a:r>
            <a:endParaRPr lang="en-US" altLang="zh-CN" dirty="0"/>
          </a:p>
          <a:p>
            <a:pPr>
              <a:lnSpc>
                <a:spcPct val="150000"/>
              </a:lnSpc>
            </a:pPr>
            <a:r>
              <a:rPr lang="zh-CN" altLang="en-US" dirty="0" smtClean="0"/>
              <a:t>前提</a:t>
            </a:r>
            <a:r>
              <a:rPr lang="en-US" altLang="zh-CN" dirty="0" smtClean="0"/>
              <a:t>:</a:t>
            </a:r>
            <a:r>
              <a:rPr lang="zh-CN" altLang="en-US" dirty="0"/>
              <a:t> </a:t>
            </a:r>
            <a:r>
              <a:rPr lang="zh-CN" altLang="en-US" dirty="0" smtClean="0"/>
              <a:t>在高维空间中分布的数据，实际上是由低维的流形结构嵌入到高维空间中的</a:t>
            </a:r>
            <a:endParaRPr lang="en-US" altLang="zh-CN" dirty="0" smtClean="0"/>
          </a:p>
          <a:p>
            <a:pPr>
              <a:lnSpc>
                <a:spcPct val="150000"/>
              </a:lnSpc>
            </a:pPr>
            <a:r>
              <a:rPr lang="zh-CN" altLang="en-US" dirty="0" smtClean="0"/>
              <a:t>出发点</a:t>
            </a:r>
            <a:r>
              <a:rPr lang="en-US" altLang="zh-CN" dirty="0" smtClean="0"/>
              <a:t>:</a:t>
            </a:r>
            <a:r>
              <a:rPr lang="zh-CN" altLang="en-US" dirty="0" smtClean="0"/>
              <a:t> 直接在高维空间中计算直线距离具有误导性，怎么样在高维空间中测出低维空间中两点之间的实际距离呢？</a:t>
            </a:r>
            <a:endParaRPr lang="en-US" altLang="zh-CN" dirty="0"/>
          </a:p>
          <a:p>
            <a:endParaRPr lang="zh-CN" altLang="en-US" dirty="0"/>
          </a:p>
        </p:txBody>
      </p:sp>
    </p:spTree>
    <p:extLst>
      <p:ext uri="{BB962C8B-B14F-4D97-AF65-F5344CB8AC3E}">
        <p14:creationId xmlns:p14="http://schemas.microsoft.com/office/powerpoint/2010/main" val="3322723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算法</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p:txBody>
              <a:bodyPr>
                <a:normAutofit lnSpcReduction="10000"/>
              </a:bodyPr>
              <a:lstStyle/>
              <a:p>
                <a:pPr>
                  <a:lnSpc>
                    <a:spcPct val="150000"/>
                  </a:lnSpc>
                </a:pPr>
                <a:r>
                  <a:rPr lang="zh-CN" altLang="en-US" dirty="0" smtClean="0"/>
                  <a:t>基本原理：通过计算邻近距离近似得到测地线</a:t>
                </a:r>
                <a:r>
                  <a:rPr lang="zh-CN" altLang="en-US" dirty="0"/>
                  <a:t>距离，在低维嵌入空间中尽量</a:t>
                </a:r>
                <a:r>
                  <a:rPr lang="zh-CN" altLang="en-US" dirty="0" smtClean="0"/>
                  <a:t>保持任意两点的欧氏距离等于测地线距离，即</a:t>
                </a:r>
                <a:r>
                  <a:rPr lang="en-US" altLang="zh-CN" dirty="0" smtClean="0"/>
                  <a:t>  </a:t>
                </a:r>
              </a:p>
              <a:p>
                <a:pPr marL="0" indent="0">
                  <a:lnSpc>
                    <a:spcPct val="150000"/>
                  </a:lnSpc>
                  <a:buNone/>
                </a:pPr>
                <a:r>
                  <a:rPr lang="en-US" altLang="zh-CN" dirty="0"/>
                  <a:t> </a:t>
                </a:r>
                <a:r>
                  <a:rPr lang="en-US" altLang="zh-CN" dirty="0" smtClean="0"/>
                  <a:t>                                 </a:t>
                </a:r>
                <a14:m>
                  <m:oMath xmlns:m="http://schemas.openxmlformats.org/officeDocument/2006/math">
                    <m:r>
                      <a:rPr lang="en-US" altLang="zh-CN" b="0" i="1" smtClean="0">
                        <a:latin typeface="Cambria Math" charset="0"/>
                      </a:rPr>
                      <m:t>||</m:t>
                    </m:r>
                    <m:sSub>
                      <m:sSubPr>
                        <m:ctrlPr>
                          <a:rPr lang="en-US" altLang="zh-CN" i="1">
                            <a:latin typeface="Cambria Math" panose="02040503050406030204" pitchFamily="18" charset="0"/>
                          </a:rPr>
                        </m:ctrlPr>
                      </m:sSubPr>
                      <m:e>
                        <m:r>
                          <a:rPr lang="zh-CN" altLang="en-US" b="0" i="1" smtClean="0">
                            <a:latin typeface="Cambria Math" charset="0"/>
                          </a:rPr>
                          <m:t> </m:t>
                        </m:r>
                        <m:r>
                          <a:rPr lang="en-US" altLang="zh-CN" i="1">
                            <a:latin typeface="Cambria Math" charset="0"/>
                          </a:rPr>
                          <m:t>𝑦</m:t>
                        </m:r>
                      </m:e>
                      <m:sub>
                        <m:r>
                          <a:rPr lang="en-US" altLang="zh-CN" b="0" i="1" smtClean="0">
                            <a:latin typeface="Cambria Math" charset="0"/>
                          </a:rPr>
                          <m:t>𝑖</m:t>
                        </m:r>
                        <m:r>
                          <a:rPr lang="en-US" altLang="zh-CN" i="1">
                            <a:latin typeface="Cambria Math" charset="0"/>
                          </a:rPr>
                          <m:t> </m:t>
                        </m:r>
                      </m:sub>
                    </m:sSub>
                    <m:sSub>
                      <m:sSubPr>
                        <m:ctrlPr>
                          <a:rPr lang="en-US" altLang="zh-CN" i="1" smtClean="0">
                            <a:latin typeface="Cambria Math" panose="02040503050406030204" pitchFamily="18" charset="0"/>
                          </a:rPr>
                        </m:ctrlPr>
                      </m:sSubPr>
                      <m:e>
                        <m:r>
                          <a:rPr lang="en-US" altLang="zh-CN" b="0" i="1" smtClean="0">
                            <a:latin typeface="Cambria Math" charset="0"/>
                          </a:rPr>
                          <m:t>−</m:t>
                        </m:r>
                        <m:r>
                          <a:rPr lang="zh-CN" altLang="en-US" b="0" i="1" smtClean="0">
                            <a:latin typeface="Cambria Math" charset="0"/>
                          </a:rPr>
                          <m:t> </m:t>
                        </m:r>
                        <m:r>
                          <a:rPr lang="en-US" altLang="zh-CN" i="1">
                            <a:latin typeface="Cambria Math" charset="0"/>
                          </a:rPr>
                          <m:t>𝑦</m:t>
                        </m:r>
                      </m:e>
                      <m:sub>
                        <m:r>
                          <a:rPr lang="en-US" altLang="zh-CN" b="0" i="1" smtClean="0">
                            <a:latin typeface="Cambria Math" charset="0"/>
                          </a:rPr>
                          <m:t>𝑗</m:t>
                        </m:r>
                        <m:r>
                          <a:rPr lang="en-US" altLang="zh-CN" i="1">
                            <a:latin typeface="Cambria Math" charset="0"/>
                          </a:rPr>
                          <m:t> </m:t>
                        </m:r>
                      </m:sub>
                    </m:sSub>
                    <m:r>
                      <a:rPr lang="en-US" altLang="zh-CN" b="0" i="1" smtClean="0">
                        <a:latin typeface="Cambria Math" charset="0"/>
                      </a:rPr>
                      <m:t>||</m:t>
                    </m:r>
                  </m:oMath>
                </a14:m>
                <a:r>
                  <a:rPr lang="zh-CN" altLang="en-US" dirty="0" smtClean="0"/>
                  <a:t> </a:t>
                </a:r>
                <a:r>
                  <a:rPr lang="en-US" altLang="zh-CN" dirty="0" smtClean="0"/>
                  <a:t>=</a:t>
                </a:r>
                <a:r>
                  <a:rPr lang="zh-CN" altLang="en-US" dirty="0" smtClean="0"/>
                  <a:t> </a:t>
                </a:r>
                <a14:m>
                  <m:oMath xmlns:m="http://schemas.openxmlformats.org/officeDocument/2006/math">
                    <m:r>
                      <a:rPr lang="en-US" altLang="zh-CN" b="0" i="1" dirty="0" smtClean="0">
                        <a:latin typeface="Cambria Math" charset="0"/>
                      </a:rPr>
                      <m:t>𝐺</m:t>
                    </m:r>
                    <m:r>
                      <a:rPr lang="en-US" altLang="zh-CN" b="0" i="0" dirty="0" smtClean="0">
                        <a:latin typeface="Cambria Math" charset="0"/>
                      </a:rPr>
                      <m:t>(</m:t>
                    </m:r>
                    <m:sSub>
                      <m:sSubPr>
                        <m:ctrlPr>
                          <a:rPr lang="en-US" altLang="zh-CN" b="0" i="1" dirty="0" smtClean="0">
                            <a:latin typeface="Cambria Math" panose="02040503050406030204" pitchFamily="18" charset="0"/>
                          </a:rPr>
                        </m:ctrlPr>
                      </m:sSubPr>
                      <m:e>
                        <m:r>
                          <a:rPr lang="en-US" altLang="zh-CN" b="0" i="1" dirty="0" smtClean="0">
                            <a:latin typeface="Cambria Math" charset="0"/>
                          </a:rPr>
                          <m:t>𝑥</m:t>
                        </m:r>
                      </m:e>
                      <m:sub>
                        <m:r>
                          <a:rPr lang="en-US" altLang="zh-CN" b="0" i="1" dirty="0" smtClean="0">
                            <a:latin typeface="Cambria Math" charset="0"/>
                          </a:rPr>
                          <m:t>𝑖</m:t>
                        </m:r>
                        <m:r>
                          <a:rPr lang="en-US" altLang="zh-CN" b="0" i="1" dirty="0" smtClean="0">
                            <a:latin typeface="Cambria Math" charset="0"/>
                          </a:rPr>
                          <m:t>,  </m:t>
                        </m:r>
                      </m:sub>
                    </m:sSub>
                    <m:sSub>
                      <m:sSubPr>
                        <m:ctrlPr>
                          <a:rPr lang="en-US" altLang="zh-CN" b="0" i="1" dirty="0" smtClean="0">
                            <a:latin typeface="Cambria Math" panose="02040503050406030204" pitchFamily="18" charset="0"/>
                          </a:rPr>
                        </m:ctrlPr>
                      </m:sSubPr>
                      <m:e>
                        <m:r>
                          <a:rPr lang="en-US" altLang="zh-CN" b="0" i="1" dirty="0" smtClean="0">
                            <a:latin typeface="Cambria Math" charset="0"/>
                          </a:rPr>
                          <m:t>𝑥</m:t>
                        </m:r>
                      </m:e>
                      <m:sub>
                        <m:r>
                          <a:rPr lang="en-US" altLang="zh-CN" b="0" i="1" dirty="0" smtClean="0">
                            <a:latin typeface="Cambria Math" charset="0"/>
                          </a:rPr>
                          <m:t>𝑗</m:t>
                        </m:r>
                      </m:sub>
                    </m:sSub>
                    <m:r>
                      <a:rPr lang="en-US" altLang="zh-CN" b="0" i="0" dirty="0" smtClean="0">
                        <a:latin typeface="Cambria Math" charset="0"/>
                      </a:rPr>
                      <m:t>)</m:t>
                    </m:r>
                  </m:oMath>
                </a14:m>
                <a:endParaRPr lang="en-US" altLang="zh-CN" dirty="0"/>
              </a:p>
              <a:p>
                <a:pPr>
                  <a:lnSpc>
                    <a:spcPct val="150000"/>
                  </a:lnSpc>
                </a:pPr>
                <a:r>
                  <a:rPr lang="zh-CN" altLang="en-US" dirty="0" smtClean="0"/>
                  <a:t>所要解决的问题</a:t>
                </a:r>
                <a:endParaRPr lang="en-US" altLang="zh-CN" dirty="0"/>
              </a:p>
              <a:p>
                <a:pPr marL="0" indent="0">
                  <a:lnSpc>
                    <a:spcPct val="150000"/>
                  </a:lnSpc>
                  <a:buNone/>
                </a:pPr>
                <a:r>
                  <a:rPr lang="zh-CN" altLang="en-US" dirty="0" smtClean="0"/>
                  <a:t>（</a:t>
                </a:r>
                <a:r>
                  <a:rPr lang="en-US" altLang="zh-CN" dirty="0" smtClean="0"/>
                  <a:t>1</a:t>
                </a:r>
                <a:r>
                  <a:rPr lang="zh-CN" altLang="en-US" dirty="0" smtClean="0"/>
                  <a:t>）如何测量流形空间中的测地线距离？</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）如何将高维空间映射到低维空间？</a:t>
                </a:r>
                <a:endParaRPr lang="en-US" altLang="zh-CN" dirty="0"/>
              </a:p>
              <a:p>
                <a:pPr>
                  <a:lnSpc>
                    <a:spcPct val="150000"/>
                  </a:lnSpc>
                </a:pPr>
                <a:endParaRPr lang="en-US" altLang="zh-CN" dirty="0"/>
              </a:p>
              <a:p>
                <a:endParaRPr lang="zh-CN" altLang="en-US" dirty="0"/>
              </a:p>
            </p:txBody>
          </p:sp>
        </mc:Choice>
        <mc:Fallback xmlns="">
          <p:sp>
            <p:nvSpPr>
              <p:cNvPr id="3" name="内容占位符 2">
                <a:extLst>
                  <a:ext uri="{FF2B5EF4-FFF2-40B4-BE49-F238E27FC236}">
                    <a16:creationId xmlns=""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blipFill rotWithShape="0">
                <a:blip r:embed="rId4"/>
                <a:stretch>
                  <a:fillRect l="-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66075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计算测地线距离</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825625"/>
                <a:ext cx="10515600" cy="5302006"/>
              </a:xfrm>
            </p:spPr>
            <p:txBody>
              <a:bodyPr>
                <a:normAutofit/>
              </a:bodyPr>
              <a:lstStyle/>
              <a:p>
                <a:pPr>
                  <a:lnSpc>
                    <a:spcPct val="150000"/>
                  </a:lnSpc>
                </a:pPr>
                <a:r>
                  <a:rPr lang="en-US" altLang="zh-CN" dirty="0" smtClean="0"/>
                  <a:t>Step</a:t>
                </a:r>
                <a:r>
                  <a:rPr lang="zh-CN" altLang="en-US" dirty="0" smtClean="0"/>
                  <a:t> </a:t>
                </a:r>
                <a:r>
                  <a:rPr lang="en-US" altLang="zh-CN" dirty="0" smtClean="0"/>
                  <a:t>1</a:t>
                </a:r>
                <a:r>
                  <a:rPr lang="zh-CN" altLang="en-US" dirty="0" smtClean="0"/>
                  <a:t>  建立邻接矩阵</a:t>
                </a:r>
                <a:endParaRPr lang="en-US" altLang="zh-CN" dirty="0" smtClean="0"/>
              </a:p>
              <a:p>
                <a:pPr marL="0" indent="0">
                  <a:lnSpc>
                    <a:spcPct val="150000"/>
                  </a:lnSpc>
                  <a:buNone/>
                </a:pPr>
                <a:r>
                  <a:rPr lang="zh-CN" altLang="en-US" dirty="0" smtClean="0"/>
                  <a:t>（</a:t>
                </a:r>
                <a:r>
                  <a:rPr lang="en-US" altLang="zh-CN" dirty="0" smtClean="0"/>
                  <a:t>1</a:t>
                </a:r>
                <a:r>
                  <a:rPr lang="zh-CN" altLang="en-US" dirty="0" smtClean="0"/>
                  <a:t>）基于</a:t>
                </a:r>
                <a:r>
                  <a:rPr lang="en-US" altLang="zh-CN" dirty="0" smtClean="0"/>
                  <a:t>k-</a:t>
                </a:r>
                <a:r>
                  <a:rPr lang="zh-CN" altLang="en-US" dirty="0" smtClean="0"/>
                  <a:t>邻域：</a:t>
                </a: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smtClean="0">
                            <a:latin typeface="Cambria Math" charset="0"/>
                          </a:rPr>
                          <m:t>i</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zh-CN" altLang="en-US" i="1">
                        <a:latin typeface="Cambria Math" panose="02040503050406030204" pitchFamily="18" charset="0"/>
                        <a:ea typeface="Cambria Math" panose="02040503050406030204" pitchFamily="18" charset="0"/>
                      </a:rPr>
                      <m:t>，</m:t>
                    </m:r>
                  </m:oMath>
                </a14:m>
                <a:r>
                  <a:rPr lang="zh-CN" altLang="en-US" dirty="0" smtClean="0"/>
                  <a:t>其</a:t>
                </a:r>
                <a:r>
                  <a:rPr lang="en-US" altLang="zh-CN" dirty="0" smtClean="0"/>
                  <a:t>k-</a:t>
                </a:r>
                <a:r>
                  <a:rPr lang="zh-CN" altLang="en-US" dirty="0"/>
                  <a:t>邻域包含样本</a:t>
                </a:r>
                <a:r>
                  <a:rPr lang="zh-CN" altLang="en-US" dirty="0" smtClean="0"/>
                  <a:t>集</a:t>
                </a:r>
                <a:r>
                  <a:rPr lang="en-US" altLang="zh-CN" dirty="0" smtClean="0"/>
                  <a:t>D</a:t>
                </a:r>
                <a:r>
                  <a:rPr lang="zh-CN" altLang="en-US" dirty="0" smtClean="0"/>
                  <a:t>中与</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charset="0"/>
                          </a:rPr>
                          <m:t>i</m:t>
                        </m:r>
                      </m:sub>
                    </m:sSub>
                  </m:oMath>
                </a14:m>
                <a:r>
                  <a:rPr lang="zh-CN" altLang="en-US" dirty="0" smtClean="0"/>
                  <a:t>的距离</a:t>
                </a:r>
                <a:endParaRPr lang="en-US" altLang="zh-CN" dirty="0" smtClean="0"/>
              </a:p>
              <a:p>
                <a:pPr marL="0" indent="0">
                  <a:lnSpc>
                    <a:spcPct val="150000"/>
                  </a:lnSpc>
                  <a:buNone/>
                </a:pPr>
                <a:r>
                  <a:rPr lang="zh-CN" altLang="en-US" dirty="0"/>
                  <a:t> </a:t>
                </a:r>
                <a:r>
                  <a:rPr lang="zh-CN" altLang="en-US" dirty="0" smtClean="0"/>
                  <a:t>        最小的</a:t>
                </a:r>
                <a:r>
                  <a:rPr lang="en-US" altLang="zh-CN" dirty="0" smtClean="0"/>
                  <a:t>k</a:t>
                </a:r>
                <a:r>
                  <a:rPr lang="zh-CN" altLang="en-US" dirty="0" smtClean="0"/>
                  <a:t>个点，记作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m:rPr>
                            <m:sty m:val="p"/>
                          </m:rPr>
                          <a:rPr lang="en-US" altLang="zh-CN" i="1" smtClean="0">
                            <a:latin typeface="Cambria Math" charset="0"/>
                          </a:rPr>
                          <m:t>k</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smtClean="0">
                                <a:latin typeface="Cambria Math" charset="0"/>
                              </a:rPr>
                              <m:t>i</m:t>
                            </m:r>
                          </m:sub>
                        </m:sSub>
                      </m:e>
                    </m:d>
                  </m:oMath>
                </a14:m>
                <a:endParaRPr lang="zh-CN" altLang="en-US" dirty="0"/>
              </a:p>
              <a:p>
                <a:pPr marL="0" indent="0">
                  <a:lnSpc>
                    <a:spcPct val="150000"/>
                  </a:lnSpc>
                  <a:buNone/>
                </a:pPr>
                <a:r>
                  <a:rPr lang="zh-CN" altLang="en-US" dirty="0" smtClean="0"/>
                  <a:t>（</a:t>
                </a:r>
                <a:r>
                  <a:rPr lang="en-US" altLang="zh-CN" dirty="0" smtClean="0"/>
                  <a:t>2</a:t>
                </a:r>
                <a:r>
                  <a:rPr lang="zh-CN" altLang="en-US" dirty="0" smtClean="0"/>
                  <a:t>）基于</a:t>
                </a:r>
                <a:r>
                  <a:rPr lang="en-US" altLang="zh-CN" dirty="0" err="1" smtClean="0"/>
                  <a:t>ε</a:t>
                </a:r>
                <a:r>
                  <a:rPr lang="en-US" altLang="zh-CN" dirty="0" smtClean="0"/>
                  <a:t>-</a:t>
                </a:r>
                <a:r>
                  <a:rPr lang="zh-CN" altLang="en-US" dirty="0" smtClean="0"/>
                  <a:t>邻域：</a:t>
                </a: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smtClean="0">
                            <a:latin typeface="Cambria Math" charset="0"/>
                          </a:rPr>
                          <m:t>i</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zh-CN" altLang="en-US" i="1">
                        <a:latin typeface="Cambria Math" panose="02040503050406030204" pitchFamily="18" charset="0"/>
                        <a:ea typeface="Cambria Math" panose="02040503050406030204" pitchFamily="18" charset="0"/>
                      </a:rPr>
                      <m:t>，</m:t>
                    </m:r>
                  </m:oMath>
                </a14:m>
                <a:r>
                  <a:rPr lang="zh-CN" altLang="en-US" dirty="0"/>
                  <a:t>其</a:t>
                </a:r>
                <a:r>
                  <a:rPr lang="en-US" altLang="zh-CN" dirty="0"/>
                  <a:t>ε-</a:t>
                </a:r>
                <a:r>
                  <a:rPr lang="zh-CN" altLang="en-US" dirty="0"/>
                  <a:t>邻域包含样本集</a:t>
                </a:r>
                <a:r>
                  <a:rPr lang="en-US" altLang="zh-CN" dirty="0"/>
                  <a:t>D</a:t>
                </a:r>
                <a:r>
                  <a:rPr lang="zh-CN" altLang="en-US" dirty="0"/>
                  <a:t>中与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charset="0"/>
                          </a:rPr>
                          <m:t>i</m:t>
                        </m:r>
                      </m:sub>
                    </m:sSub>
                  </m:oMath>
                </a14:m>
                <a:r>
                  <a:rPr lang="zh-CN" altLang="en-US" dirty="0"/>
                  <a:t>的</a:t>
                </a:r>
                <a:r>
                  <a:rPr lang="zh-CN" altLang="en-US" dirty="0" smtClean="0"/>
                  <a:t>距离</a:t>
                </a:r>
                <a:endParaRPr lang="en-US" altLang="zh-CN" dirty="0" smtClean="0"/>
              </a:p>
              <a:p>
                <a:pPr marL="0" indent="0">
                  <a:lnSpc>
                    <a:spcPct val="150000"/>
                  </a:lnSpc>
                  <a:buNone/>
                </a:pPr>
                <a:r>
                  <a:rPr lang="zh-CN" altLang="en-US" dirty="0"/>
                  <a:t> </a:t>
                </a:r>
                <a:r>
                  <a:rPr lang="zh-CN" altLang="en-US" dirty="0" smtClean="0"/>
                  <a:t>        不</a:t>
                </a:r>
                <a:r>
                  <a:rPr lang="zh-CN" altLang="en-US" dirty="0"/>
                  <a:t>大于</a:t>
                </a:r>
                <a:r>
                  <a:rPr lang="en-US" altLang="zh-CN" dirty="0"/>
                  <a:t>ε</a:t>
                </a:r>
                <a:r>
                  <a:rPr lang="zh-CN" altLang="en-US" dirty="0"/>
                  <a:t>的样本，即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m:rPr>
                            <m:sty m:val="p"/>
                          </m:rPr>
                          <a:rPr lang="en-US" altLang="zh-CN" i="1">
                            <a:latin typeface="Cambria Math" panose="02040503050406030204" pitchFamily="18" charset="0"/>
                          </a:rPr>
                          <m:t>ε</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smtClean="0">
                                <a:latin typeface="Cambria Math" charset="0"/>
                              </a:rPr>
                              <m:t>i</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charset="0"/>
                          </a:rPr>
                          <m:t>j</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𝑑𝑖𝑠𝑡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ε</m:t>
                    </m:r>
                    <m:r>
                      <a:rPr lang="en-US" altLang="zh-CN" i="1">
                        <a:latin typeface="Cambria Math" panose="02040503050406030204" pitchFamily="18" charset="0"/>
                      </a:rPr>
                      <m:t>}</m:t>
                    </m:r>
                  </m:oMath>
                </a14:m>
                <a:endParaRPr lang="en-US" altLang="zh-CN" dirty="0" smtClean="0"/>
              </a:p>
              <a:p>
                <a:pPr marL="0" indent="0">
                  <a:lnSpc>
                    <a:spcPct val="150000"/>
                  </a:lnSpc>
                  <a:buNone/>
                </a:pPr>
                <a:r>
                  <a:rPr lang="zh-CN" altLang="en-US" dirty="0" smtClean="0"/>
                  <a:t>  </a:t>
                </a:r>
                <a:endParaRPr lang="en-US" altLang="zh-CN" dirty="0"/>
              </a:p>
              <a:p>
                <a:pPr>
                  <a:lnSpc>
                    <a:spcPct val="150000"/>
                  </a:lnSpc>
                </a:pPr>
                <a:endParaRPr lang="en-US" altLang="zh-CN" dirty="0"/>
              </a:p>
              <a:p>
                <a:endParaRPr lang="zh-CN" altLang="en-US" dirty="0"/>
              </a:p>
            </p:txBody>
          </p:sp>
        </mc:Choice>
        <mc:Fallback xmlns="">
          <p:sp>
            <p:nvSpPr>
              <p:cNvPr id="3" name="内容占位符 2">
                <a:extLst>
                  <a:ext uri="{FF2B5EF4-FFF2-40B4-BE49-F238E27FC236}">
                    <a16:creationId xmlns=""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1825625"/>
                <a:ext cx="10515600" cy="5302006"/>
              </a:xfrm>
              <a:blipFill rotWithShape="0">
                <a:blip r:embed="rId4"/>
                <a:stretch>
                  <a:fillRect l="-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928211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计算测地线距离</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199" y="1825625"/>
            <a:ext cx="11013831" cy="4469667"/>
          </a:xfrm>
        </p:spPr>
        <p:txBody>
          <a:bodyPr>
            <a:normAutofit/>
          </a:bodyPr>
          <a:lstStyle/>
          <a:p>
            <a:pPr>
              <a:lnSpc>
                <a:spcPct val="120000"/>
              </a:lnSpc>
            </a:pPr>
            <a:r>
              <a:rPr lang="en-US" altLang="zh-CN" dirty="0" smtClean="0"/>
              <a:t>Step</a:t>
            </a:r>
            <a:r>
              <a:rPr lang="zh-CN" altLang="en-US" dirty="0" smtClean="0"/>
              <a:t> </a:t>
            </a:r>
            <a:r>
              <a:rPr lang="en-US" altLang="zh-CN" dirty="0"/>
              <a:t>2</a:t>
            </a:r>
            <a:r>
              <a:rPr lang="zh-CN" altLang="en-US" dirty="0" smtClean="0"/>
              <a:t>  最短路径计算</a:t>
            </a:r>
            <a:endParaRPr lang="en-US" altLang="zh-CN" dirty="0" smtClean="0"/>
          </a:p>
          <a:p>
            <a:pPr marL="0" indent="0">
              <a:lnSpc>
                <a:spcPct val="120000"/>
              </a:lnSpc>
              <a:buNone/>
            </a:pPr>
            <a:r>
              <a:rPr lang="zh-CN" altLang="en-US" dirty="0" smtClean="0"/>
              <a:t>（</a:t>
            </a:r>
            <a:r>
              <a:rPr lang="en-US" altLang="zh-CN" dirty="0" smtClean="0"/>
              <a:t>1</a:t>
            </a:r>
            <a:r>
              <a:rPr lang="zh-CN" altLang="en-US" dirty="0" smtClean="0"/>
              <a:t>）</a:t>
            </a:r>
            <a:r>
              <a:rPr lang="en-US" altLang="zh-CN" dirty="0" smtClean="0"/>
              <a:t>Dijkstra</a:t>
            </a:r>
            <a:r>
              <a:rPr lang="zh-CN" altLang="en-US" dirty="0"/>
              <a:t>算法：以起始点为中心向外层层扩展，直到扩展到</a:t>
            </a:r>
            <a:r>
              <a:rPr lang="zh-CN" altLang="en-US" dirty="0" smtClean="0"/>
              <a:t>终</a:t>
            </a:r>
            <a:endParaRPr lang="en-US" altLang="zh-CN" dirty="0" smtClean="0"/>
          </a:p>
          <a:p>
            <a:pPr marL="0" indent="0">
              <a:lnSpc>
                <a:spcPct val="120000"/>
              </a:lnSpc>
              <a:buNone/>
            </a:pPr>
            <a:r>
              <a:rPr lang="zh-CN" altLang="en-US" dirty="0"/>
              <a:t> </a:t>
            </a:r>
            <a:r>
              <a:rPr lang="zh-CN" altLang="en-US" dirty="0" smtClean="0"/>
              <a:t>        点</a:t>
            </a:r>
            <a:r>
              <a:rPr lang="zh-CN" altLang="en-US" dirty="0"/>
              <a:t>为止，使用了广度优先搜索解决赋权有向图的单源最</a:t>
            </a:r>
            <a:r>
              <a:rPr lang="zh-CN" altLang="en-US" dirty="0" smtClean="0"/>
              <a:t>短路</a:t>
            </a:r>
            <a:endParaRPr lang="en-US" altLang="zh-CN" dirty="0" smtClean="0"/>
          </a:p>
          <a:p>
            <a:pPr marL="0" indent="0">
              <a:lnSpc>
                <a:spcPct val="120000"/>
              </a:lnSpc>
              <a:buNone/>
            </a:pPr>
            <a:r>
              <a:rPr lang="zh-CN" altLang="en-US"/>
              <a:t> </a:t>
            </a:r>
            <a:r>
              <a:rPr lang="zh-CN" altLang="en-US" smtClean="0"/>
              <a:t>        径</a:t>
            </a:r>
            <a:endParaRPr lang="zh-CN" altLang="en-US" dirty="0"/>
          </a:p>
          <a:p>
            <a:pPr marL="0" indent="0">
              <a:lnSpc>
                <a:spcPct val="120000"/>
              </a:lnSpc>
              <a:buNone/>
            </a:pPr>
            <a:r>
              <a:rPr lang="zh-CN" altLang="en-US" dirty="0" smtClean="0"/>
              <a:t>（</a:t>
            </a:r>
            <a:r>
              <a:rPr lang="en-US" altLang="zh-CN" dirty="0" smtClean="0"/>
              <a:t>2</a:t>
            </a:r>
            <a:r>
              <a:rPr lang="zh-CN" altLang="en-US" dirty="0" smtClean="0"/>
              <a:t>）</a:t>
            </a:r>
            <a:r>
              <a:rPr lang="en-US" altLang="zh-CN" dirty="0" smtClean="0"/>
              <a:t>Floyd </a:t>
            </a:r>
            <a:r>
              <a:rPr lang="zh-CN" altLang="en-US" dirty="0" smtClean="0"/>
              <a:t>算法：基于动态规划的思想</a:t>
            </a:r>
            <a:endParaRPr lang="en-US" altLang="zh-CN" dirty="0"/>
          </a:p>
        </p:txBody>
      </p:sp>
    </p:spTree>
    <p:extLst>
      <p:ext uri="{BB962C8B-B14F-4D97-AF65-F5344CB8AC3E}">
        <p14:creationId xmlns:p14="http://schemas.microsoft.com/office/powerpoint/2010/main" val="4433903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低维映射</a:t>
            </a:r>
            <a:endParaRPr lang="zh-CN" altLang="en-US" sz="22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825625"/>
                <a:ext cx="10515600" cy="4469667"/>
              </a:xfrm>
            </p:spPr>
            <p:txBody>
              <a:bodyPr>
                <a:normAutofit fontScale="92500" lnSpcReduction="10000"/>
              </a:bodyPr>
              <a:lstStyle/>
              <a:p>
                <a:pPr>
                  <a:lnSpc>
                    <a:spcPct val="150000"/>
                  </a:lnSpc>
                </a:pPr>
                <a:r>
                  <a:rPr lang="en-US" altLang="zh-CN" dirty="0" smtClean="0"/>
                  <a:t>Step</a:t>
                </a:r>
                <a:r>
                  <a:rPr lang="zh-CN" altLang="en-US" dirty="0" smtClean="0"/>
                  <a:t> </a:t>
                </a:r>
                <a:r>
                  <a:rPr lang="en-US" altLang="zh-CN" dirty="0" smtClean="0"/>
                  <a:t>3</a:t>
                </a:r>
                <a:r>
                  <a:rPr lang="zh-CN" altLang="en-US" dirty="0" smtClean="0"/>
                  <a:t>  </a:t>
                </a:r>
                <a:r>
                  <a:rPr lang="en-US" altLang="zh-CN" dirty="0" smtClean="0"/>
                  <a:t>MDS</a:t>
                </a:r>
                <a:r>
                  <a:rPr lang="zh-CN" altLang="en-US" dirty="0" smtClean="0"/>
                  <a:t>算法</a:t>
                </a:r>
                <a:endParaRPr lang="en-US" altLang="zh-CN" dirty="0" smtClean="0"/>
              </a:p>
              <a:p>
                <a:pPr marL="0" indent="0">
                  <a:lnSpc>
                    <a:spcPct val="150000"/>
                  </a:lnSpc>
                  <a:buNone/>
                </a:pPr>
                <a:r>
                  <a:rPr lang="zh-CN" altLang="en-US" dirty="0" smtClean="0"/>
                  <a:t>（</a:t>
                </a:r>
                <a:r>
                  <a:rPr lang="en-US" altLang="zh-CN" dirty="0" smtClean="0"/>
                  <a:t>1</a:t>
                </a:r>
                <a:r>
                  <a:rPr lang="zh-CN" altLang="en-US" dirty="0" smtClean="0"/>
                  <a:t>）输入：距离矩阵</a:t>
                </a:r>
                <a:r>
                  <a:rPr lang="en-US" altLang="zh-CN" dirty="0" smtClean="0"/>
                  <a:t>G</a:t>
                </a:r>
                <a:r>
                  <a:rPr lang="zh-CN" altLang="en-US" dirty="0" smtClean="0"/>
                  <a:t>，其中</a:t>
                </a:r>
                <a14:m>
                  <m:oMath xmlns:m="http://schemas.openxmlformats.org/officeDocument/2006/math">
                    <m:sSub>
                      <m:sSubPr>
                        <m:ctrlPr>
                          <a:rPr lang="en-US" altLang="zh-CN" i="1" dirty="0">
                            <a:latin typeface="Cambria Math" panose="02040503050406030204" pitchFamily="18" charset="0"/>
                          </a:rPr>
                        </m:ctrlPr>
                      </m:sSubPr>
                      <m:e>
                        <m:sSub>
                          <m:sSubPr>
                            <m:ctrlPr>
                              <a:rPr lang="en-US" altLang="zh-CN" i="1" dirty="0" smtClean="0">
                                <a:latin typeface="Cambria Math" panose="02040503050406030204" pitchFamily="18" charset="0"/>
                              </a:rPr>
                            </m:ctrlPr>
                          </m:sSubPr>
                          <m:e>
                            <m:r>
                              <a:rPr lang="en-US" altLang="zh-CN" b="0" i="1" dirty="0" smtClean="0">
                                <a:latin typeface="Cambria Math" charset="0"/>
                              </a:rPr>
                              <m:t>𝑑𝑖𝑠𝑡</m:t>
                            </m:r>
                          </m:e>
                          <m:sub>
                            <m:r>
                              <a:rPr lang="en-US" altLang="zh-CN" b="0" i="1" dirty="0" smtClean="0">
                                <a:latin typeface="Cambria Math" charset="0"/>
                              </a:rPr>
                              <m:t>𝑖𝑗</m:t>
                            </m:r>
                          </m:sub>
                        </m:sSub>
                        <m:r>
                          <a:rPr lang="zh-CN" altLang="en-US" i="1" dirty="0">
                            <a:latin typeface="Cambria Math" charset="0"/>
                          </a:rPr>
                          <m:t>为样本</m:t>
                        </m:r>
                        <m:r>
                          <m:rPr>
                            <m:nor/>
                          </m:rPr>
                          <a:rPr lang="zh-CN" altLang="en-US" dirty="0"/>
                          <m:t> </m:t>
                        </m:r>
                        <m:r>
                          <a:rPr lang="en-US" altLang="zh-CN" i="1" dirty="0">
                            <a:latin typeface="Cambria Math" charset="0"/>
                          </a:rPr>
                          <m:t>𝑥</m:t>
                        </m:r>
                      </m:e>
                      <m:sub>
                        <m:r>
                          <a:rPr lang="en-US" altLang="zh-CN" i="1" dirty="0">
                            <a:latin typeface="Cambria Math" charset="0"/>
                          </a:rPr>
                          <m:t>𝑖</m:t>
                        </m:r>
                        <m:r>
                          <a:rPr lang="en-US" altLang="zh-CN" i="1" dirty="0">
                            <a:latin typeface="Cambria Math" charset="0"/>
                          </a:rPr>
                          <m:t>,  </m:t>
                        </m:r>
                      </m:sub>
                    </m:sSub>
                    <m:sSub>
                      <m:sSubPr>
                        <m:ctrlPr>
                          <a:rPr lang="en-US" altLang="zh-CN" i="1" dirty="0">
                            <a:latin typeface="Cambria Math" panose="02040503050406030204" pitchFamily="18" charset="0"/>
                          </a:rPr>
                        </m:ctrlPr>
                      </m:sSubPr>
                      <m:e>
                        <m:r>
                          <a:rPr lang="en-US" altLang="zh-CN" i="1" dirty="0">
                            <a:latin typeface="Cambria Math" charset="0"/>
                          </a:rPr>
                          <m:t>𝑥</m:t>
                        </m:r>
                      </m:e>
                      <m:sub>
                        <m:r>
                          <a:rPr lang="en-US" altLang="zh-CN" i="1" dirty="0">
                            <a:latin typeface="Cambria Math" charset="0"/>
                          </a:rPr>
                          <m:t>𝑗</m:t>
                        </m:r>
                      </m:sub>
                    </m:sSub>
                  </m:oMath>
                </a14:m>
                <a:r>
                  <a:rPr lang="zh-CN" altLang="en-US" dirty="0" smtClean="0"/>
                  <a:t>之间的测地线距离</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）计算出</a:t>
                </a:r>
                <a:r>
                  <a:rPr lang="en-US" altLang="zh-CN" dirty="0" smtClean="0"/>
                  <a:t>B</a:t>
                </a:r>
                <a:r>
                  <a:rPr lang="zh-CN" altLang="en-US" dirty="0" smtClean="0"/>
                  <a:t>矩阵，其中</a:t>
                </a:r>
                <a:r>
                  <a:rPr lang="en-US" altLang="zh-CN" dirty="0" smtClean="0"/>
                  <a:t>B</a:t>
                </a:r>
                <a:r>
                  <a:rPr lang="zh-CN" altLang="en-US" dirty="0" smtClean="0"/>
                  <a:t> </a:t>
                </a:r>
                <a:r>
                  <a:rPr lang="en-US" altLang="zh-CN" dirty="0" smtClean="0"/>
                  <a:t>=</a:t>
                </a:r>
                <a:r>
                  <a:rPr lang="zh-CN" altLang="en-US"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𝑌</m:t>
                        </m:r>
                      </m:e>
                      <m:sup>
                        <m:r>
                          <m:rPr>
                            <m:sty m:val="p"/>
                          </m:rPr>
                          <a:rPr lang="en-US" altLang="zh-CN" i="1">
                            <a:latin typeface="Cambria Math" charset="0"/>
                          </a:rPr>
                          <m:t>T</m:t>
                        </m:r>
                      </m:sup>
                    </m:sSup>
                    <m:r>
                      <a:rPr lang="en-US" altLang="zh-CN" b="0" i="1" smtClean="0">
                        <a:latin typeface="Cambria Math" panose="02040503050406030204" pitchFamily="18" charset="0"/>
                      </a:rPr>
                      <m:t>𝑌</m:t>
                    </m:r>
                  </m:oMath>
                </a14:m>
                <a:endParaRPr lang="en-US" altLang="zh-CN" dirty="0" smtClean="0"/>
              </a:p>
              <a:p>
                <a:pPr marL="0" indent="0">
                  <a:lnSpc>
                    <a:spcPct val="150000"/>
                  </a:lnSpc>
                  <a:buNone/>
                </a:pPr>
                <a:r>
                  <a:rPr lang="zh-CN" altLang="en-US" dirty="0" smtClean="0"/>
                  <a:t>（</a:t>
                </a:r>
                <a:r>
                  <a:rPr lang="en-US" altLang="zh-CN" dirty="0" smtClean="0"/>
                  <a:t>3</a:t>
                </a:r>
                <a:r>
                  <a:rPr lang="zh-CN" altLang="en-US" dirty="0" smtClean="0"/>
                  <a:t>）对</a:t>
                </a:r>
                <a:r>
                  <a:rPr lang="en-US" altLang="zh-CN" dirty="0" smtClean="0"/>
                  <a:t>B</a:t>
                </a:r>
                <a:r>
                  <a:rPr lang="zh-CN" altLang="en-US" dirty="0" smtClean="0"/>
                  <a:t>进行特征值分解，取</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charset="0"/>
                          </a:rPr>
                          <m:t>𝑑</m:t>
                        </m:r>
                      </m:e>
                      <m:sup>
                        <m:r>
                          <a:rPr lang="en-US" altLang="zh-CN" b="0" i="0" smtClean="0">
                            <a:latin typeface="Cambria Math" charset="0"/>
                          </a:rPr>
                          <m:t>′</m:t>
                        </m:r>
                      </m:sup>
                    </m:sSup>
                    <m:r>
                      <a:rPr lang="zh-CN" altLang="en-US" b="0" i="1" smtClean="0">
                        <a:latin typeface="Cambria Math" charset="0"/>
                      </a:rPr>
                      <m:t>个</m:t>
                    </m:r>
                    <m:r>
                      <a:rPr lang="zh-CN" altLang="en-US" i="1" smtClean="0">
                        <a:latin typeface="Cambria Math" charset="0"/>
                      </a:rPr>
                      <m:t>最大</m:t>
                    </m:r>
                  </m:oMath>
                </a14:m>
                <a:r>
                  <a:rPr lang="zh-CN" altLang="en-US" dirty="0" smtClean="0"/>
                  <a:t>特征值构成的对角矩阵和相</a:t>
                </a:r>
                <a:endParaRPr lang="en-US" altLang="zh-CN" dirty="0" smtClean="0"/>
              </a:p>
              <a:p>
                <a:pPr marL="0" indent="0">
                  <a:lnSpc>
                    <a:spcPct val="150000"/>
                  </a:lnSpc>
                  <a:buNone/>
                </a:pPr>
                <a:r>
                  <a:rPr lang="zh-CN" altLang="en-US" dirty="0"/>
                  <a:t> </a:t>
                </a:r>
                <a:r>
                  <a:rPr lang="zh-CN" altLang="en-US" dirty="0" smtClean="0"/>
                  <a:t>        应的特征向量矩阵</a:t>
                </a:r>
                <a:endParaRPr lang="en-US" altLang="zh-CN" dirty="0" smtClean="0"/>
              </a:p>
              <a:p>
                <a:pPr marL="0" indent="0">
                  <a:lnSpc>
                    <a:spcPct val="150000"/>
                  </a:lnSpc>
                  <a:buNone/>
                </a:pPr>
                <a:r>
                  <a:rPr lang="zh-CN" altLang="en-US" dirty="0" smtClean="0"/>
                  <a:t>（</a:t>
                </a:r>
                <a:r>
                  <a:rPr lang="en-US" altLang="zh-CN" dirty="0" smtClean="0"/>
                  <a:t>4</a:t>
                </a:r>
                <a:r>
                  <a:rPr lang="zh-CN" altLang="en-US" dirty="0" smtClean="0"/>
                  <a:t>）输出：矩阵</a:t>
                </a:r>
                <a14:m>
                  <m:oMath xmlns:m="http://schemas.openxmlformats.org/officeDocument/2006/math">
                    <m:r>
                      <m:rPr>
                        <m:sty m:val="p"/>
                      </m:rPr>
                      <a:rPr lang="en-US" altLang="zh-CN" i="1" dirty="0">
                        <a:latin typeface="Cambria Math" charset="0"/>
                      </a:rPr>
                      <m:t>V</m:t>
                    </m:r>
                    <m:sSup>
                      <m:sSupPr>
                        <m:ctrlPr>
                          <a:rPr lang="en-US" altLang="zh-CN" i="1" dirty="0" smtClean="0">
                            <a:latin typeface="Cambria Math" panose="02040503050406030204" pitchFamily="18" charset="0"/>
                          </a:rPr>
                        </m:ctrlPr>
                      </m:sSupPr>
                      <m:e>
                        <m:r>
                          <m:rPr>
                            <m:sty m:val="p"/>
                          </m:rPr>
                          <a:rPr lang="el-GR" altLang="zh-CN" i="1" dirty="0" smtClean="0">
                            <a:latin typeface="Cambria Math" charset="0"/>
                            <a:ea typeface="Cambria Math" charset="0"/>
                            <a:cs typeface="Cambria Math" charset="0"/>
                          </a:rPr>
                          <m:t>Λ</m:t>
                        </m:r>
                      </m:e>
                      <m:sup>
                        <m:f>
                          <m:fPr>
                            <m:ctrlPr>
                              <a:rPr lang="mr-IN" altLang="zh-CN" i="1" dirty="0" smtClean="0">
                                <a:latin typeface="Cambria Math" panose="02040503050406030204" pitchFamily="18" charset="0"/>
                              </a:rPr>
                            </m:ctrlPr>
                          </m:fPr>
                          <m:num>
                            <m:r>
                              <a:rPr lang="en-US" altLang="zh-CN" b="0" i="1" dirty="0" smtClean="0">
                                <a:latin typeface="Cambria Math" charset="0"/>
                              </a:rPr>
                              <m:t>1</m:t>
                            </m:r>
                          </m:num>
                          <m:den>
                            <m:r>
                              <a:rPr lang="en-US" altLang="zh-CN" b="0" i="1" dirty="0" smtClean="0">
                                <a:latin typeface="Cambria Math" charset="0"/>
                              </a:rPr>
                              <m:t>2</m:t>
                            </m:r>
                          </m:den>
                        </m:f>
                      </m:sup>
                    </m:sSup>
                  </m:oMath>
                </a14:m>
                <a:endParaRPr lang="en-US" altLang="zh-CN" dirty="0"/>
              </a:p>
            </p:txBody>
          </p:sp>
        </mc:Choice>
        <mc:Fallback>
          <p:sp>
            <p:nvSpPr>
              <p:cNvPr id="3" name="内容占位符 2">
                <a:extLst>
                  <a:ext uri="{FF2B5EF4-FFF2-40B4-BE49-F238E27FC236}">
                    <a16:creationId xmlns:a16="http://schemas.microsoft.com/office/drawing/2014/main" xmlns="" xmlns:a14="http://schemas.microsoft.com/office/drawing/2010/main" id="{CE3AAAE5-12C3-438F-972E-83B2F9F250CD}"/>
                  </a:ext>
                </a:extLst>
              </p:cNvPr>
              <p:cNvSpPr>
                <a:spLocks noGrp="1" noRot="1" noChangeAspect="1" noMove="1" noResize="1" noEditPoints="1" noAdjustHandles="1" noChangeArrowheads="1" noChangeShapeType="1" noTextEdit="1"/>
              </p:cNvSpPr>
              <p:nvPr>
                <p:ph idx="1"/>
              </p:nvPr>
            </p:nvSpPr>
            <p:spPr>
              <a:xfrm>
                <a:off x="838200" y="1825625"/>
                <a:ext cx="10515600" cy="4469667"/>
              </a:xfrm>
              <a:blipFill rotWithShape="0">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5658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算法流程</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509102"/>
                <a:ext cx="10515600" cy="5255113"/>
              </a:xfrm>
            </p:spPr>
            <p:txBody>
              <a:bodyPr>
                <a:normAutofit/>
              </a:bodyPr>
              <a:lstStyle/>
              <a:p>
                <a:pPr>
                  <a:lnSpc>
                    <a:spcPct val="150000"/>
                  </a:lnSpc>
                </a:pPr>
                <a:r>
                  <a:rPr lang="zh-CN" altLang="en-US" dirty="0" smtClean="0"/>
                  <a:t>输入：样本集</a:t>
                </a:r>
                <a:r>
                  <a:rPr lang="en-US" altLang="zh-CN" dirty="0" smtClean="0"/>
                  <a:t>D={</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1, </m:t>
                        </m:r>
                      </m:sub>
                    </m:sSub>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2</m:t>
                        </m:r>
                        <m:r>
                          <a:rPr lang="en-US" altLang="zh-CN" i="1">
                            <a:latin typeface="Cambria Math" charset="0"/>
                          </a:rPr>
                          <m:t>, </m:t>
                        </m:r>
                        <m:r>
                          <a:rPr lang="en-US" altLang="zh-CN" b="0" i="1" smtClean="0">
                            <a:latin typeface="Cambria Math" charset="0"/>
                          </a:rPr>
                          <m:t> … </m:t>
                        </m:r>
                      </m:sub>
                    </m:sSub>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𝑛</m:t>
                        </m:r>
                      </m:sub>
                    </m:sSub>
                  </m:oMath>
                </a14:m>
                <a:r>
                  <a:rPr lang="en-US" altLang="zh-CN" dirty="0" smtClean="0"/>
                  <a:t>}</a:t>
                </a:r>
                <a:r>
                  <a:rPr lang="zh-CN" altLang="en-US" dirty="0" smtClean="0"/>
                  <a:t>，近邻参数</a:t>
                </a:r>
                <a14:m>
                  <m:oMath xmlns:m="http://schemas.openxmlformats.org/officeDocument/2006/math">
                    <m:r>
                      <a:rPr lang="en-US" altLang="zh-CN" b="0" i="1" smtClean="0">
                        <a:latin typeface="Cambria Math" charset="0"/>
                      </a:rPr>
                      <m:t>𝑘</m:t>
                    </m:r>
                    <m:r>
                      <a:rPr lang="zh-CN" altLang="en-US" b="0" i="1" smtClean="0">
                        <a:latin typeface="Cambria Math" charset="0"/>
                      </a:rPr>
                      <m:t>，</m:t>
                    </m:r>
                    <m:sSup>
                      <m:sSupPr>
                        <m:ctrlPr>
                          <a:rPr lang="en-US" altLang="zh-CN" b="0" i="1" smtClean="0">
                            <a:latin typeface="Cambria Math" panose="02040503050406030204" pitchFamily="18" charset="0"/>
                          </a:rPr>
                        </m:ctrlPr>
                      </m:sSupPr>
                      <m:e>
                        <m:r>
                          <m:rPr>
                            <m:nor/>
                          </m:rPr>
                          <a:rPr lang="zh-CN" altLang="en-US" dirty="0"/>
                          <m:t>低维空间维数</m:t>
                        </m:r>
                        <m:r>
                          <m:rPr>
                            <m:nor/>
                          </m:rPr>
                          <a:rPr lang="en-US" altLang="zh-CN" dirty="0"/>
                          <m:t> </m:t>
                        </m:r>
                        <m:r>
                          <a:rPr lang="en-US" altLang="zh-CN" b="0" i="1" smtClean="0">
                            <a:latin typeface="Cambria Math" charset="0"/>
                          </a:rPr>
                          <m:t>𝑑</m:t>
                        </m:r>
                      </m:e>
                      <m:sup>
                        <m:r>
                          <a:rPr lang="en-US" altLang="zh-CN" b="0" i="1" smtClean="0">
                            <a:latin typeface="Cambria Math" charset="0"/>
                          </a:rPr>
                          <m:t>′</m:t>
                        </m:r>
                      </m:sup>
                    </m:sSup>
                  </m:oMath>
                </a14:m>
                <a:endParaRPr lang="en-US" altLang="zh-CN" dirty="0" smtClean="0"/>
              </a:p>
              <a:p>
                <a:pPr>
                  <a:lnSpc>
                    <a:spcPct val="150000"/>
                  </a:lnSpc>
                </a:pPr>
                <a:r>
                  <a:rPr lang="zh-CN" altLang="en-US" dirty="0" smtClean="0"/>
                  <a:t>步骤：</a:t>
                </a:r>
                <a:r>
                  <a:rPr lang="en-US" altLang="zh-CN" dirty="0" smtClean="0"/>
                  <a:t>1.</a:t>
                </a:r>
                <a:r>
                  <a:rPr lang="zh-CN" altLang="en-US" dirty="0" smtClean="0"/>
                  <a:t>循环</a:t>
                </a:r>
                <a:r>
                  <a:rPr lang="en-US" altLang="zh-CN" dirty="0" smtClean="0"/>
                  <a:t>m</a:t>
                </a:r>
                <a:r>
                  <a:rPr lang="zh-CN" altLang="en-US" dirty="0" smtClean="0"/>
                  <a:t>个样本，找到每个样本的</a:t>
                </a:r>
                <a:r>
                  <a:rPr lang="en-US" altLang="zh-CN" dirty="0" smtClean="0"/>
                  <a:t>k</a:t>
                </a:r>
                <a:r>
                  <a:rPr lang="zh-CN" altLang="en-US" dirty="0" smtClean="0"/>
                  <a:t>近邻，并将与</a:t>
                </a:r>
                <a:r>
                  <a:rPr lang="en-US" altLang="zh-CN" dirty="0" smtClean="0"/>
                  <a:t>k</a:t>
                </a:r>
                <a:r>
                  <a:rPr lang="zh-CN" altLang="en-US" dirty="0" smtClean="0"/>
                  <a:t>近邻的</a:t>
                </a:r>
                <a:endParaRPr lang="en-US" altLang="zh-CN" dirty="0" smtClean="0"/>
              </a:p>
              <a:p>
                <a:pPr marL="0" indent="0">
                  <a:lnSpc>
                    <a:spcPct val="150000"/>
                  </a:lnSpc>
                  <a:buNone/>
                </a:pPr>
                <a:r>
                  <a:rPr lang="zh-CN" altLang="en-US" dirty="0"/>
                  <a:t> </a:t>
                </a:r>
                <a:r>
                  <a:rPr lang="zh-CN" altLang="en-US" dirty="0" smtClean="0"/>
                  <a:t>            距离设置为欧氏距离，其他距离设为无穷大</a:t>
                </a:r>
                <a:endParaRPr lang="en-US" altLang="zh-CN" dirty="0" smtClean="0"/>
              </a:p>
              <a:p>
                <a:pPr marL="0" indent="0">
                  <a:lnSpc>
                    <a:spcPct val="150000"/>
                  </a:lnSpc>
                  <a:buNone/>
                </a:pPr>
                <a:r>
                  <a:rPr lang="zh-CN" altLang="en-US" dirty="0"/>
                  <a:t> </a:t>
                </a:r>
                <a:r>
                  <a:rPr lang="zh-CN" altLang="en-US" dirty="0" smtClean="0"/>
                  <a:t>            </a:t>
                </a:r>
                <a:r>
                  <a:rPr lang="en-US" altLang="zh-CN" dirty="0" smtClean="0"/>
                  <a:t>2.</a:t>
                </a:r>
                <a:r>
                  <a:rPr lang="zh-CN" altLang="en-US" dirty="0" smtClean="0"/>
                  <a:t>调用最短路径算法计算点</a:t>
                </a:r>
                <a14:m>
                  <m:oMath xmlns:m="http://schemas.openxmlformats.org/officeDocument/2006/math">
                    <m:r>
                      <a:rPr lang="zh-CN" altLang="en-US" i="1" dirty="0" smtClean="0">
                        <a:latin typeface="Cambria Math" charset="0"/>
                      </a:rPr>
                      <m:t>距离</m:t>
                    </m:r>
                    <m:r>
                      <m:rPr>
                        <m:sty m:val="p"/>
                      </m:rPr>
                      <a:rPr lang="en-US" altLang="zh-CN" i="1" dirty="0" smtClean="0">
                        <a:latin typeface="Cambria Math" charset="0"/>
                      </a:rPr>
                      <m:t>dist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charset="0"/>
                              </a:rPr>
                              <m:t>𝑥</m:t>
                            </m:r>
                          </m:e>
                          <m:sub>
                            <m:r>
                              <a:rPr lang="en-US" altLang="zh-CN" b="0" i="1" dirty="0" smtClean="0">
                                <a:latin typeface="Cambria Math" charset="0"/>
                              </a:rPr>
                              <m:t>𝑖</m:t>
                            </m:r>
                            <m:r>
                              <a:rPr lang="en-US" altLang="zh-CN" b="0" i="1" dirty="0" smtClean="0">
                                <a:latin typeface="Cambria Math" charset="0"/>
                              </a:rPr>
                              <m:t>,  </m:t>
                            </m:r>
                          </m:sub>
                        </m:sSub>
                        <m:sSub>
                          <m:sSubPr>
                            <m:ctrlPr>
                              <a:rPr lang="en-US" altLang="zh-CN" b="0" i="1" dirty="0" smtClean="0">
                                <a:latin typeface="Cambria Math" panose="02040503050406030204" pitchFamily="18" charset="0"/>
                              </a:rPr>
                            </m:ctrlPr>
                          </m:sSubPr>
                          <m:e>
                            <m:r>
                              <a:rPr lang="en-US" altLang="zh-CN" b="0" i="1" dirty="0" smtClean="0">
                                <a:latin typeface="Cambria Math" charset="0"/>
                              </a:rPr>
                              <m:t>𝑥</m:t>
                            </m:r>
                          </m:e>
                          <m:sub>
                            <m:r>
                              <a:rPr lang="en-US" altLang="zh-CN" b="0" i="1" dirty="0" smtClean="0">
                                <a:latin typeface="Cambria Math" charset="0"/>
                              </a:rPr>
                              <m:t>𝑗</m:t>
                            </m:r>
                          </m:sub>
                        </m:sSub>
                      </m:e>
                    </m:d>
                  </m:oMath>
                </a14:m>
                <a:endParaRPr lang="en-US" altLang="zh-CN" b="0" dirty="0" smtClean="0"/>
              </a:p>
              <a:p>
                <a:pPr marL="0" indent="0">
                  <a:lnSpc>
                    <a:spcPct val="150000"/>
                  </a:lnSpc>
                  <a:buNone/>
                </a:pPr>
                <a:r>
                  <a:rPr lang="zh-CN" altLang="en-US" dirty="0" smtClean="0"/>
                  <a:t>             </a:t>
                </a:r>
                <a:r>
                  <a:rPr lang="en-US" altLang="zh-CN" dirty="0" smtClean="0"/>
                  <a:t>3.</a:t>
                </a:r>
                <a:r>
                  <a:rPr lang="zh-CN" altLang="en-US" dirty="0" smtClean="0"/>
                  <a:t>以</a:t>
                </a:r>
                <a14:m>
                  <m:oMath xmlns:m="http://schemas.openxmlformats.org/officeDocument/2006/math">
                    <m:r>
                      <m:rPr>
                        <m:sty m:val="p"/>
                      </m:rPr>
                      <a:rPr lang="en-US" altLang="zh-CN" i="1" dirty="0">
                        <a:latin typeface="Cambria Math" charset="0"/>
                      </a:rPr>
                      <m:t>dist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charset="0"/>
                              </a:rPr>
                              <m:t>𝑥</m:t>
                            </m:r>
                          </m:e>
                          <m:sub>
                            <m:r>
                              <a:rPr lang="en-US" altLang="zh-CN" i="1" dirty="0">
                                <a:latin typeface="Cambria Math" charset="0"/>
                              </a:rPr>
                              <m:t>𝑖</m:t>
                            </m:r>
                            <m:r>
                              <a:rPr lang="en-US" altLang="zh-CN" i="1" dirty="0">
                                <a:latin typeface="Cambria Math" charset="0"/>
                              </a:rPr>
                              <m:t>,  </m:t>
                            </m:r>
                          </m:sub>
                        </m:sSub>
                        <m:sSub>
                          <m:sSubPr>
                            <m:ctrlPr>
                              <a:rPr lang="en-US" altLang="zh-CN" i="1" dirty="0">
                                <a:latin typeface="Cambria Math" panose="02040503050406030204" pitchFamily="18" charset="0"/>
                              </a:rPr>
                            </m:ctrlPr>
                          </m:sSubPr>
                          <m:e>
                            <m:r>
                              <a:rPr lang="en-US" altLang="zh-CN" i="1" dirty="0">
                                <a:latin typeface="Cambria Math" charset="0"/>
                              </a:rPr>
                              <m:t>𝑥</m:t>
                            </m:r>
                          </m:e>
                          <m:sub>
                            <m:r>
                              <a:rPr lang="en-US" altLang="zh-CN" i="1" dirty="0">
                                <a:latin typeface="Cambria Math" charset="0"/>
                              </a:rPr>
                              <m:t>𝑗</m:t>
                            </m:r>
                          </m:sub>
                        </m:sSub>
                      </m:e>
                    </m:d>
                    <m:r>
                      <a:rPr lang="zh-CN" altLang="en-US" b="0" i="1" dirty="0" smtClean="0">
                        <a:latin typeface="Cambria Math" charset="0"/>
                      </a:rPr>
                      <m:t>作</m:t>
                    </m:r>
                  </m:oMath>
                </a14:m>
                <a:r>
                  <a:rPr lang="zh-CN" altLang="en-US" dirty="0" smtClean="0"/>
                  <a:t>为输入调用</a:t>
                </a:r>
                <a:r>
                  <a:rPr lang="en-US" altLang="zh-CN" dirty="0" smtClean="0"/>
                  <a:t>MDS</a:t>
                </a:r>
                <a:r>
                  <a:rPr lang="zh-CN" altLang="en-US" dirty="0" smtClean="0"/>
                  <a:t>算法</a:t>
                </a:r>
                <a:endParaRPr lang="en-US" altLang="zh-CN" dirty="0" smtClean="0"/>
              </a:p>
              <a:p>
                <a:pPr>
                  <a:lnSpc>
                    <a:spcPct val="150000"/>
                  </a:lnSpc>
                </a:pPr>
                <a:r>
                  <a:rPr lang="zh-CN" altLang="en-US" dirty="0" smtClean="0"/>
                  <a:t>输出：样本集</a:t>
                </a:r>
                <a:r>
                  <a:rPr lang="en-US" altLang="zh-CN" dirty="0" smtClean="0"/>
                  <a:t>D</a:t>
                </a:r>
                <a:r>
                  <a:rPr lang="zh-CN" altLang="en-US" dirty="0" smtClean="0"/>
                  <a:t>在低维空间中的投影</a:t>
                </a:r>
                <a:r>
                  <a:rPr lang="en-US" altLang="zh-CN" dirty="0" smtClean="0"/>
                  <a:t>Y={</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1, </m:t>
                        </m:r>
                      </m:sub>
                    </m:sSub>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2,  … </m:t>
                        </m:r>
                      </m:sub>
                    </m:sSub>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𝑛</m:t>
                        </m:r>
                      </m:sub>
                    </m:sSub>
                  </m:oMath>
                </a14:m>
                <a:r>
                  <a:rPr lang="en-US" altLang="zh-CN" dirty="0" smtClean="0"/>
                  <a:t>}</a:t>
                </a:r>
              </a:p>
            </p:txBody>
          </p:sp>
        </mc:Choice>
        <mc:Fallback xmlns="">
          <p:sp>
            <p:nvSpPr>
              <p:cNvPr id="3" name="内容占位符 2">
                <a:extLst>
                  <a:ext uri="{FF2B5EF4-FFF2-40B4-BE49-F238E27FC236}">
                    <a16:creationId xmlns=""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1509102"/>
                <a:ext cx="10515600" cy="5255113"/>
              </a:xfrm>
              <a:blipFill rotWithShape="0">
                <a:blip r:embed="rId4"/>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8199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新样本问题</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602887"/>
                <a:ext cx="10515600" cy="5255113"/>
              </a:xfrm>
            </p:spPr>
            <p:txBody>
              <a:bodyPr>
                <a:normAutofit/>
              </a:bodyPr>
              <a:lstStyle/>
              <a:p>
                <a:pPr>
                  <a:lnSpc>
                    <a:spcPct val="150000"/>
                  </a:lnSpc>
                </a:pPr>
                <a:r>
                  <a:rPr lang="zh-CN" altLang="en-US" dirty="0" smtClean="0"/>
                  <a:t>问题：</a:t>
                </a:r>
                <a:r>
                  <a:rPr lang="en-US" altLang="zh-CN" dirty="0" err="1" smtClean="0"/>
                  <a:t>Isomap</a:t>
                </a:r>
                <a:r>
                  <a:rPr lang="zh-CN" altLang="en-US" dirty="0" smtClean="0"/>
                  <a:t>算法只得到了</a:t>
                </a:r>
                <a:r>
                  <a:rPr lang="en-US" altLang="zh-CN" dirty="0" smtClean="0"/>
                  <a:t>dataset</a:t>
                </a:r>
                <a:r>
                  <a:rPr lang="zh-CN" altLang="en-US" dirty="0" smtClean="0"/>
                  <a:t>在低维空间中的坐标，那么如果有新的样本，该如何映射到低维空间呢？</a:t>
                </a:r>
                <a:endParaRPr lang="en-US" altLang="zh-CN" dirty="0" smtClean="0"/>
              </a:p>
              <a:p>
                <a:pPr>
                  <a:lnSpc>
                    <a:spcPct val="150000"/>
                  </a:lnSpc>
                </a:pPr>
                <a:r>
                  <a:rPr lang="zh-CN" altLang="en-US" dirty="0" smtClean="0"/>
                  <a:t>解决方案：以</a:t>
                </a:r>
                <a:r>
                  <a:rPr lang="en-US" altLang="zh-CN" dirty="0"/>
                  <a:t>D={</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1, </m:t>
                        </m:r>
                      </m:sub>
                    </m:sSub>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2,  … </m:t>
                        </m:r>
                      </m:sub>
                    </m:sSub>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𝑛</m:t>
                        </m:r>
                      </m:sub>
                    </m:sSub>
                  </m:oMath>
                </a14:m>
                <a:r>
                  <a:rPr lang="en-US" altLang="zh-CN" dirty="0"/>
                  <a:t>}</a:t>
                </a:r>
                <a:r>
                  <a:rPr lang="zh-CN" altLang="en-US" dirty="0" smtClean="0"/>
                  <a:t>作为输入，</a:t>
                </a:r>
                <a:r>
                  <a:rPr lang="en-US" altLang="zh-CN" dirty="0"/>
                  <a:t>Y={</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1, </m:t>
                        </m:r>
                      </m:sub>
                    </m:sSub>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2,  … </m:t>
                        </m:r>
                      </m:sub>
                    </m:sSub>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𝑛</m:t>
                        </m:r>
                      </m:sub>
                    </m:sSub>
                  </m:oMath>
                </a14:m>
                <a:r>
                  <a:rPr lang="en-US" altLang="zh-CN" dirty="0"/>
                  <a:t>}</a:t>
                </a:r>
                <a:r>
                  <a:rPr lang="zh-CN" altLang="en-US" dirty="0" smtClean="0"/>
                  <a:t>作为输出，训练一个回归学习器，对高维空间的新样本直接用回归器对其低维空间坐标进行预测</a:t>
                </a:r>
                <a:endParaRPr lang="en-US" altLang="zh-CN" dirty="0"/>
              </a:p>
              <a:p>
                <a:pPr>
                  <a:lnSpc>
                    <a:spcPct val="150000"/>
                  </a:lnSpc>
                </a:pPr>
                <a:endParaRPr lang="en-US" altLang="zh-CN" dirty="0" smtClean="0"/>
              </a:p>
            </p:txBody>
          </p:sp>
        </mc:Choice>
        <mc:Fallback xmlns="">
          <p:sp>
            <p:nvSpPr>
              <p:cNvPr id="3" name="内容占位符 2">
                <a:extLst>
                  <a:ext uri="{FF2B5EF4-FFF2-40B4-BE49-F238E27FC236}">
                    <a16:creationId xmlns=""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1602887"/>
                <a:ext cx="10515600" cy="5255113"/>
              </a:xfrm>
              <a:blipFill rotWithShape="0">
                <a:blip r:embed="rId4"/>
                <a:stretch>
                  <a:fillRect l="-1043"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4018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改进</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602887"/>
                <a:ext cx="10515600" cy="5255113"/>
              </a:xfrm>
            </p:spPr>
            <p:txBody>
              <a:bodyPr>
                <a:normAutofit/>
              </a:bodyPr>
              <a:lstStyle/>
              <a:p>
                <a:pPr>
                  <a:lnSpc>
                    <a:spcPct val="150000"/>
                  </a:lnSpc>
                </a:pPr>
                <a:r>
                  <a:rPr lang="zh-CN" altLang="en-US" dirty="0" smtClean="0"/>
                  <a:t>保角映射：基于</a:t>
                </a:r>
                <a:r>
                  <a:rPr lang="en-US" altLang="zh-CN" dirty="0" err="1" smtClean="0"/>
                  <a:t>Isomap</a:t>
                </a:r>
                <a:r>
                  <a:rPr lang="zh-CN" altLang="en-US" dirty="0" smtClean="0"/>
                  <a:t>算法基本思想，但是强调维度空间变换前后保持角度不变，而不是距离。</a:t>
                </a:r>
                <a:endParaRPr lang="en-US" altLang="zh-CN" dirty="0" smtClean="0"/>
              </a:p>
              <a:p>
                <a:pPr>
                  <a:lnSpc>
                    <a:spcPct val="150000"/>
                  </a:lnSpc>
                </a:pPr>
                <a:r>
                  <a:rPr lang="zh-CN" altLang="en-US" dirty="0" smtClean="0"/>
                  <a:t>大数据处理：选取</a:t>
                </a:r>
                <a:r>
                  <a:rPr lang="en-US" altLang="zh-CN" dirty="0" smtClean="0"/>
                  <a:t>l</a:t>
                </a:r>
                <a:r>
                  <a:rPr lang="zh-CN" altLang="en-US" dirty="0" smtClean="0"/>
                  <a:t>个标记点</a:t>
                </a:r>
                <a:r>
                  <a:rPr lang="en-US" altLang="zh-CN" dirty="0" smtClean="0"/>
                  <a:t>landmark</a:t>
                </a:r>
                <a:r>
                  <a:rPr lang="zh-CN" altLang="en-US" dirty="0" smtClean="0"/>
                  <a:t> </a:t>
                </a:r>
                <a:r>
                  <a:rPr lang="en-US" altLang="zh-CN" dirty="0" smtClean="0"/>
                  <a:t>points</a:t>
                </a:r>
                <a:r>
                  <a:rPr lang="zh-CN" altLang="en-US" dirty="0" smtClean="0"/>
                  <a:t>，满足</a:t>
                </a:r>
                <a:r>
                  <a:rPr lang="en-US" altLang="zh-CN" dirty="0" smtClean="0"/>
                  <a:t>l&gt;d</a:t>
                </a:r>
                <a:r>
                  <a:rPr lang="zh-CN" altLang="en-US" dirty="0" smtClean="0"/>
                  <a:t>且</a:t>
                </a:r>
                <a:r>
                  <a:rPr lang="en-US" altLang="zh-CN" dirty="0" smtClean="0"/>
                  <a:t>l&lt;&lt;n</a:t>
                </a:r>
                <a:r>
                  <a:rPr lang="zh-CN" altLang="en-US" dirty="0"/>
                  <a:t>，</a:t>
                </a:r>
                <a:r>
                  <a:rPr lang="zh-CN" altLang="en-US" dirty="0" smtClean="0"/>
                  <a:t>只计算和标记点之间的距离，得到的距离矩阵是</a:t>
                </a:r>
                <a14:m>
                  <m:oMath xmlns:m="http://schemas.openxmlformats.org/officeDocument/2006/math">
                    <m:r>
                      <a:rPr lang="en-US" altLang="zh-CN" b="0" i="1" smtClean="0">
                        <a:latin typeface="Cambria Math" charset="0"/>
                      </a:rPr>
                      <m:t>𝑙</m:t>
                    </m:r>
                    <m:r>
                      <a:rPr lang="en-US" altLang="zh-CN" b="0" i="1" smtClean="0">
                        <a:latin typeface="Cambria Math" charset="0"/>
                      </a:rPr>
                      <m:t>∗</m:t>
                    </m:r>
                    <m:r>
                      <a:rPr lang="en-US" altLang="zh-CN" b="0" i="1" smtClean="0">
                        <a:latin typeface="Cambria Math" charset="0"/>
                      </a:rPr>
                      <m:t>𝑙</m:t>
                    </m:r>
                  </m:oMath>
                </a14:m>
                <a:r>
                  <a:rPr lang="zh-CN" altLang="en-US" dirty="0" smtClean="0"/>
                  <a:t>的矩阵，通过这种方法加速</a:t>
                </a:r>
                <a:r>
                  <a:rPr lang="en-US" altLang="zh-CN" dirty="0" err="1" smtClean="0"/>
                  <a:t>Isomap</a:t>
                </a:r>
                <a:r>
                  <a:rPr lang="zh-CN" altLang="en-US" dirty="0" smtClean="0"/>
                  <a:t>算法。</a:t>
                </a:r>
                <a:endParaRPr lang="en-US" altLang="zh-CN" dirty="0" smtClean="0"/>
              </a:p>
            </p:txBody>
          </p:sp>
        </mc:Choice>
        <mc:Fallback xmlns="">
          <p:sp>
            <p:nvSpPr>
              <p:cNvPr id="3" name="内容占位符 2">
                <a:extLst>
                  <a:ext uri="{FF2B5EF4-FFF2-40B4-BE49-F238E27FC236}">
                    <a16:creationId xmlns="" xmlns:a16="http://schemas.microsoft.com/office/drawing/2014/main" id="{CE3AAAE5-12C3-438F-972E-83B2F9F250CD}"/>
                  </a:ext>
                </a:extLst>
              </p:cNvPr>
              <p:cNvSpPr>
                <a:spLocks noGrp="1" noRot="1" noChangeAspect="1" noMove="1" noResize="1" noEditPoints="1" noAdjustHandles="1" noChangeArrowheads="1" noChangeShapeType="1" noTextEdit="1"/>
              </p:cNvSpPr>
              <p:nvPr>
                <p:ph idx="1"/>
              </p:nvPr>
            </p:nvSpPr>
            <p:spPr>
              <a:xfrm>
                <a:off x="838200" y="1602887"/>
                <a:ext cx="10515600" cy="5255113"/>
              </a:xfrm>
              <a:blipFill rotWithShape="0">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57738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4"/>
            <a:ext cx="9144000" cy="4547586"/>
          </a:xfrm>
        </p:spPr>
        <p:txBody>
          <a:bodyPr/>
          <a:lstStyle/>
          <a:p>
            <a:pPr algn="l"/>
            <a:r>
              <a:rPr lang="zh-CN" altLang="en-US" sz="3200" dirty="0"/>
              <a:t>流形学习</a:t>
            </a:r>
            <a:endParaRPr lang="en-US" altLang="zh-CN" sz="3200" dirty="0"/>
          </a:p>
          <a:p>
            <a:pPr algn="l"/>
            <a:r>
              <a:rPr lang="en-US" altLang="zh-CN" dirty="0"/>
              <a:t>	</a:t>
            </a:r>
          </a:p>
          <a:p>
            <a:pPr algn="l"/>
            <a:r>
              <a:rPr lang="en-US" altLang="zh-CN" dirty="0"/>
              <a:t>	</a:t>
            </a:r>
            <a:r>
              <a:rPr lang="zh-CN" altLang="en-US" dirty="0"/>
              <a:t>流形学习在</a:t>
            </a:r>
            <a:r>
              <a:rPr lang="en-US" altLang="zh-CN" dirty="0"/>
              <a:t>2000</a:t>
            </a:r>
            <a:r>
              <a:rPr lang="zh-CN" altLang="en-US" dirty="0"/>
              <a:t>年在著名的科学杂志</a:t>
            </a:r>
            <a:r>
              <a:rPr lang="en-US" altLang="zh-CN" dirty="0"/>
              <a:t>《Science》</a:t>
            </a:r>
            <a:r>
              <a:rPr lang="zh-CN" altLang="en-US" dirty="0"/>
              <a:t>被首次提出。</a:t>
            </a:r>
            <a:endParaRPr lang="en-US" altLang="zh-CN" dirty="0"/>
          </a:p>
          <a:p>
            <a:pPr algn="l"/>
            <a:r>
              <a:rPr lang="en-US" altLang="zh-CN" sz="2000" dirty="0"/>
              <a:t>	</a:t>
            </a:r>
          </a:p>
          <a:p>
            <a:pPr algn="l"/>
            <a:r>
              <a:rPr lang="en-US" altLang="zh-CN" sz="2000" dirty="0"/>
              <a:t>	</a:t>
            </a:r>
            <a:r>
              <a:rPr lang="zh-CN" altLang="en-US" dirty="0"/>
              <a:t>流形学习是一种流形的非线性降维方法。降维过程要保留原来高维空间中的拓扑关系。它的主要思想是将高维的数据映射到低维，使该低维的数据能够反映原高维数据的某些本质结构特征。流形学习的前提是有一种假设，</a:t>
            </a:r>
            <a:r>
              <a:rPr lang="zh-CN" altLang="en-US" dirty="0">
                <a:solidFill>
                  <a:srgbClr val="FF0000"/>
                </a:solidFill>
              </a:rPr>
              <a:t>即某些高维数据，实际是一种低维的流形结构嵌入在高维空间中。</a:t>
            </a:r>
            <a:r>
              <a:rPr lang="zh-CN" altLang="en-US" dirty="0"/>
              <a:t>直观上讲是一个流形在</a:t>
            </a:r>
            <a:r>
              <a:rPr lang="en-US" altLang="zh-CN" dirty="0"/>
              <a:t>d</a:t>
            </a:r>
            <a:r>
              <a:rPr lang="zh-CN" altLang="en-US" dirty="0"/>
              <a:t>维的空间，在一个</a:t>
            </a:r>
            <a:r>
              <a:rPr lang="en-US" altLang="zh-CN" dirty="0"/>
              <a:t>m</a:t>
            </a:r>
            <a:r>
              <a:rPr lang="zh-CN" altLang="en-US" dirty="0"/>
              <a:t>维的空间被扭曲后的结果。</a:t>
            </a:r>
            <a:endParaRPr lang="en-US" altLang="zh-CN" dirty="0"/>
          </a:p>
          <a:p>
            <a:pPr algn="l"/>
            <a:endParaRPr lang="en-US" altLang="zh-CN" dirty="0"/>
          </a:p>
        </p:txBody>
      </p:sp>
    </p:spTree>
    <p:extLst>
      <p:ext uri="{BB962C8B-B14F-4D97-AF65-F5344CB8AC3E}">
        <p14:creationId xmlns:p14="http://schemas.microsoft.com/office/powerpoint/2010/main" val="3009727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优点</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602887"/>
            <a:ext cx="10515600" cy="5255113"/>
          </a:xfrm>
        </p:spPr>
        <p:txBody>
          <a:bodyPr>
            <a:normAutofit/>
          </a:bodyPr>
          <a:lstStyle/>
          <a:p>
            <a:pPr>
              <a:lnSpc>
                <a:spcPct val="150000"/>
              </a:lnSpc>
            </a:pPr>
            <a:r>
              <a:rPr lang="zh-CN" altLang="en-US" dirty="0" smtClean="0"/>
              <a:t>适用于非线形问题</a:t>
            </a:r>
            <a:endParaRPr lang="en-US" altLang="zh-CN" dirty="0" smtClean="0"/>
          </a:p>
          <a:p>
            <a:pPr>
              <a:lnSpc>
                <a:spcPct val="150000"/>
              </a:lnSpc>
            </a:pPr>
            <a:r>
              <a:rPr lang="zh-CN" altLang="en-US" dirty="0" smtClean="0"/>
              <a:t>不需要进行迭代</a:t>
            </a:r>
            <a:endParaRPr lang="en-US" altLang="zh-CN" dirty="0" smtClean="0"/>
          </a:p>
          <a:p>
            <a:pPr>
              <a:lnSpc>
                <a:spcPct val="150000"/>
              </a:lnSpc>
            </a:pPr>
            <a:r>
              <a:rPr lang="zh-CN" altLang="en-US" dirty="0" smtClean="0"/>
              <a:t>保持全局最优性</a:t>
            </a:r>
            <a:endParaRPr lang="en-US" altLang="zh-CN" dirty="0" smtClean="0"/>
          </a:p>
          <a:p>
            <a:pPr>
              <a:lnSpc>
                <a:spcPct val="150000"/>
              </a:lnSpc>
            </a:pPr>
            <a:r>
              <a:rPr lang="zh-CN" altLang="en-US" dirty="0" smtClean="0"/>
              <a:t>保证收敛的渐进性</a:t>
            </a:r>
            <a:endParaRPr lang="en-US" altLang="zh-CN" dirty="0" smtClean="0"/>
          </a:p>
          <a:p>
            <a:pPr>
              <a:lnSpc>
                <a:spcPct val="150000"/>
              </a:lnSpc>
            </a:pPr>
            <a:endParaRPr lang="en-US" altLang="zh-CN" dirty="0" smtClean="0"/>
          </a:p>
        </p:txBody>
      </p:sp>
    </p:spTree>
    <p:extLst>
      <p:ext uri="{BB962C8B-B14F-4D97-AF65-F5344CB8AC3E}">
        <p14:creationId xmlns:p14="http://schemas.microsoft.com/office/powerpoint/2010/main" val="11370897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缺点</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602887"/>
            <a:ext cx="10515600" cy="5255113"/>
          </a:xfrm>
        </p:spPr>
        <p:txBody>
          <a:bodyPr>
            <a:normAutofit/>
          </a:bodyPr>
          <a:lstStyle/>
          <a:p>
            <a:pPr>
              <a:lnSpc>
                <a:spcPct val="150000"/>
              </a:lnSpc>
            </a:pPr>
            <a:r>
              <a:rPr lang="zh-CN" altLang="en-US" dirty="0" smtClean="0"/>
              <a:t>不稳定，依赖于数据的拓扑结构</a:t>
            </a:r>
            <a:endParaRPr lang="en-US" altLang="zh-CN" dirty="0" smtClean="0"/>
          </a:p>
          <a:p>
            <a:pPr>
              <a:lnSpc>
                <a:spcPct val="150000"/>
              </a:lnSpc>
            </a:pPr>
            <a:r>
              <a:rPr lang="zh-CN" altLang="en-US" dirty="0" smtClean="0"/>
              <a:t>由于图的离散度过高的估计了测地线</a:t>
            </a:r>
            <a:r>
              <a:rPr lang="zh-CN" altLang="en-US" dirty="0" smtClean="0"/>
              <a:t>距离</a:t>
            </a:r>
            <a:endParaRPr lang="en-US" altLang="zh-CN" dirty="0" smtClean="0"/>
          </a:p>
        </p:txBody>
      </p:sp>
    </p:spTree>
    <p:extLst>
      <p:ext uri="{BB962C8B-B14F-4D97-AF65-F5344CB8AC3E}">
        <p14:creationId xmlns:p14="http://schemas.microsoft.com/office/powerpoint/2010/main" val="2415452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例子</a:t>
            </a:r>
            <a:endParaRPr lang="zh-CN" altLang="en-US" sz="2200" dirty="0"/>
          </a:p>
        </p:txBody>
      </p:sp>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CE3AAAE5-12C3-438F-972E-83B2F9F250CD}"/>
              </a:ext>
            </a:extLst>
          </p:cNvPr>
          <p:cNvSpPr>
            <a:spLocks noGrp="1"/>
          </p:cNvSpPr>
          <p:nvPr>
            <p:ph idx="1"/>
          </p:nvPr>
        </p:nvSpPr>
        <p:spPr>
          <a:xfrm>
            <a:off x="691366" y="2506662"/>
            <a:ext cx="6094445" cy="4351338"/>
          </a:xfrm>
        </p:spPr>
        <p:txBody>
          <a:bodyPr>
            <a:normAutofit/>
          </a:bodyPr>
          <a:lstStyle/>
          <a:p>
            <a:pPr>
              <a:lnSpc>
                <a:spcPct val="150000"/>
              </a:lnSpc>
            </a:pPr>
            <a:r>
              <a:rPr lang="zh-CN" altLang="en-US" dirty="0" smtClean="0"/>
              <a:t>瑞士卷</a:t>
            </a:r>
            <a:r>
              <a:rPr lang="en-US" altLang="zh-CN" dirty="0" smtClean="0"/>
              <a:t>Swiss</a:t>
            </a:r>
            <a:r>
              <a:rPr lang="zh-CN" altLang="en-US" dirty="0" smtClean="0"/>
              <a:t> </a:t>
            </a:r>
            <a:r>
              <a:rPr lang="en-US" altLang="zh-CN" dirty="0" smtClean="0"/>
              <a:t>Roll</a:t>
            </a:r>
            <a:r>
              <a:rPr lang="zh-CN" altLang="en-US" dirty="0" smtClean="0"/>
              <a:t>：选取</a:t>
            </a:r>
            <a:r>
              <a:rPr lang="en-US" altLang="zh-CN" dirty="0" smtClean="0"/>
              <a:t>1000</a:t>
            </a:r>
            <a:r>
              <a:rPr lang="zh-CN" altLang="en-US" dirty="0" smtClean="0"/>
              <a:t>个样本点，图中两点的欧氏距离不能反映这两点真正的相似度</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083" y="1690688"/>
            <a:ext cx="3873501" cy="3904761"/>
          </a:xfrm>
          <a:prstGeom prst="rect">
            <a:avLst/>
          </a:prstGeom>
        </p:spPr>
      </p:pic>
    </p:spTree>
    <p:extLst>
      <p:ext uri="{BB962C8B-B14F-4D97-AF65-F5344CB8AC3E}">
        <p14:creationId xmlns:p14="http://schemas.microsoft.com/office/powerpoint/2010/main" val="16009765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例子</a:t>
            </a:r>
            <a:endParaRPr lang="zh-CN" altLang="en-US" sz="2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562" y="1690688"/>
            <a:ext cx="3769946" cy="31509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281" y="1743442"/>
            <a:ext cx="3746500" cy="3045435"/>
          </a:xfrm>
          <a:prstGeom prst="rect">
            <a:avLst/>
          </a:prstGeom>
        </p:spPr>
      </p:pic>
      <p:sp>
        <p:nvSpPr>
          <p:cNvPr id="9" name="内容占位符 2">
            <a:extLst>
              <a:ext uri="{FF2B5EF4-FFF2-40B4-BE49-F238E27FC236}">
                <a16:creationId xmlns:mc="http://schemas.openxmlformats.org/markup-compatibility/2006" xmlns:a14="http://schemas.microsoft.com/office/drawing/2010/main" xmlns:a16="http://schemas.microsoft.com/office/drawing/2014/main" xmlns="" id="{CE3AAAE5-12C3-438F-972E-83B2F9F250CD}"/>
              </a:ext>
            </a:extLst>
          </p:cNvPr>
          <p:cNvSpPr>
            <a:spLocks noGrp="1"/>
          </p:cNvSpPr>
          <p:nvPr>
            <p:ph idx="1"/>
          </p:nvPr>
        </p:nvSpPr>
        <p:spPr>
          <a:xfrm>
            <a:off x="955135" y="5212190"/>
            <a:ext cx="10398665" cy="1141717"/>
          </a:xfrm>
        </p:spPr>
        <p:txBody>
          <a:bodyPr>
            <a:normAutofit fontScale="92500"/>
          </a:bodyPr>
          <a:lstStyle/>
          <a:p>
            <a:pPr>
              <a:lnSpc>
                <a:spcPct val="150000"/>
              </a:lnSpc>
              <a:spcBef>
                <a:spcPts val="0"/>
              </a:spcBef>
            </a:pPr>
            <a:r>
              <a:rPr lang="zh-CN" altLang="en-US" dirty="0" smtClean="0"/>
              <a:t>计算测地线距离：选取</a:t>
            </a:r>
            <a:r>
              <a:rPr lang="en-US" altLang="zh-CN" dirty="0" smtClean="0"/>
              <a:t>k=7</a:t>
            </a:r>
            <a:r>
              <a:rPr lang="zh-CN" altLang="en-US" dirty="0" smtClean="0"/>
              <a:t>，</a:t>
            </a:r>
            <a:r>
              <a:rPr lang="en-US" altLang="zh-CN" dirty="0" smtClean="0"/>
              <a:t>N=1000</a:t>
            </a:r>
            <a:r>
              <a:rPr lang="zh-CN" altLang="en-US" dirty="0" smtClean="0"/>
              <a:t>，得到</a:t>
            </a:r>
            <a:r>
              <a:rPr lang="en-US" altLang="zh-CN" dirty="0" smtClean="0"/>
              <a:t>1000</a:t>
            </a:r>
            <a:r>
              <a:rPr lang="zh-CN" altLang="en-US" dirty="0" smtClean="0"/>
              <a:t>*</a:t>
            </a:r>
            <a:r>
              <a:rPr lang="en-US" altLang="zh-CN" dirty="0" smtClean="0"/>
              <a:t>1000</a:t>
            </a:r>
            <a:r>
              <a:rPr lang="zh-CN" altLang="en-US" dirty="0" smtClean="0"/>
              <a:t>的距离矩阵</a:t>
            </a:r>
            <a:endParaRPr lang="zh-CN" altLang="en-US" dirty="0"/>
          </a:p>
        </p:txBody>
      </p:sp>
    </p:spTree>
    <p:extLst>
      <p:ext uri="{BB962C8B-B14F-4D97-AF65-F5344CB8AC3E}">
        <p14:creationId xmlns:p14="http://schemas.microsoft.com/office/powerpoint/2010/main" val="17059344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err="1" smtClean="0"/>
              <a:t>Isomap</a:t>
            </a:r>
            <a:r>
              <a:rPr lang="zh-CN" altLang="en-US" dirty="0" smtClean="0"/>
              <a:t>例子</a:t>
            </a:r>
            <a:endParaRPr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691366" y="2506662"/>
                <a:ext cx="6094445" cy="4351338"/>
              </a:xfrm>
            </p:spPr>
            <p:txBody>
              <a:bodyPr>
                <a:normAutofit/>
              </a:bodyPr>
              <a:lstStyle/>
              <a:p>
                <a:pPr>
                  <a:lnSpc>
                    <a:spcPct val="150000"/>
                  </a:lnSpc>
                </a:pPr>
                <a:r>
                  <a:rPr lang="en-US" altLang="zh-CN" dirty="0" smtClean="0"/>
                  <a:t>MDS</a:t>
                </a:r>
                <a:r>
                  <a:rPr lang="zh-CN" altLang="en-US" dirty="0" smtClean="0"/>
                  <a:t>算法：保持高维空间和低维空间中的距离相等，得到一个</a:t>
                </a:r>
                <a14:m>
                  <m:oMath xmlns:m="http://schemas.openxmlformats.org/officeDocument/2006/math">
                    <m:r>
                      <a:rPr lang="en-US" altLang="zh-CN" b="0" i="1" smtClean="0">
                        <a:latin typeface="Cambria Math" charset="0"/>
                      </a:rPr>
                      <m:t>𝑑</m:t>
                    </m:r>
                    <m:r>
                      <a:rPr lang="zh-CN" altLang="en-US" b="0" i="1" smtClean="0">
                        <a:latin typeface="Cambria Math" charset="0"/>
                      </a:rPr>
                      <m:t>维</m:t>
                    </m:r>
                  </m:oMath>
                </a14:m>
                <a:r>
                  <a:rPr lang="zh-CN" altLang="en-US" b="0" dirty="0" smtClean="0"/>
                  <a:t>的欧氏空间</a:t>
                </a:r>
                <a:endParaRPr lang="en-US" altLang="zh-CN" b="0" dirty="0" smtClean="0"/>
              </a:p>
            </p:txBody>
          </p:sp>
        </mc:Choice>
        <mc:Fallback xmlns="">
          <p:sp>
            <p:nvSpPr>
              <p:cNvPr id="3" name="内容占位符 2">
                <a:extLst>
                  <a:ext uri="{FF2B5EF4-FFF2-40B4-BE49-F238E27FC236}">
                    <a16:creationId xmlns="" xmlns:a16="http://schemas.microsoft.com/office/drawing/2014/main" xmlns:a14="http://schemas.microsoft.com/office/drawing/2010/main" id="{CE3AAAE5-12C3-438F-972E-83B2F9F250CD}"/>
                  </a:ext>
                </a:extLst>
              </p:cNvPr>
              <p:cNvSpPr>
                <a:spLocks noGrp="1" noRot="1" noChangeAspect="1" noMove="1" noResize="1" noEditPoints="1" noAdjustHandles="1" noChangeArrowheads="1" noChangeShapeType="1" noTextEdit="1"/>
              </p:cNvSpPr>
              <p:nvPr>
                <p:ph idx="1"/>
              </p:nvPr>
            </p:nvSpPr>
            <p:spPr>
              <a:xfrm>
                <a:off x="691366" y="2506662"/>
                <a:ext cx="6094445" cy="4351338"/>
              </a:xfrm>
              <a:blipFill rotWithShape="0">
                <a:blip r:embed="rId3"/>
                <a:stretch>
                  <a:fillRect l="-1800"/>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602" y="1690688"/>
            <a:ext cx="4049243" cy="3783989"/>
          </a:xfrm>
          <a:prstGeom prst="rect">
            <a:avLst/>
          </a:prstGeom>
        </p:spPr>
      </p:pic>
    </p:spTree>
    <p:extLst>
      <p:ext uri="{BB962C8B-B14F-4D97-AF65-F5344CB8AC3E}">
        <p14:creationId xmlns:p14="http://schemas.microsoft.com/office/powerpoint/2010/main" val="19925894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848006"/>
          </a:xfrm>
        </p:spPr>
        <p:txBody>
          <a:bodyPr>
            <a:normAutofit/>
          </a:bodyPr>
          <a:lstStyle/>
          <a:p>
            <a:pPr algn="ctr"/>
            <a:r>
              <a:rPr kumimoji="1" lang="zh-CN" altLang="en-US" sz="6000" dirty="0" smtClean="0"/>
              <a:t>拉普拉斯特征映射</a:t>
            </a:r>
            <a:r>
              <a:rPr kumimoji="1" lang="en-US" altLang="zh-CN" sz="6000" dirty="0" smtClean="0"/>
              <a:t>LE</a:t>
            </a:r>
            <a:br>
              <a:rPr kumimoji="1" lang="en-US" altLang="zh-CN" sz="6000" dirty="0" smtClean="0"/>
            </a:br>
            <a:r>
              <a:rPr kumimoji="1" lang="en-US" altLang="zh-CN" sz="6000" dirty="0" smtClean="0"/>
              <a:t>Laplacian</a:t>
            </a:r>
            <a:r>
              <a:rPr kumimoji="1" lang="zh-CN" altLang="en-US" sz="6000" dirty="0" smtClean="0"/>
              <a:t> </a:t>
            </a:r>
            <a:r>
              <a:rPr kumimoji="1" lang="en-US" altLang="zh-CN" sz="6000" dirty="0" err="1" smtClean="0"/>
              <a:t>Eigenmaps</a:t>
            </a:r>
            <a:endParaRPr kumimoji="1" lang="zh-CN" altLang="en-US" sz="6000" dirty="0"/>
          </a:p>
        </p:txBody>
      </p:sp>
      <p:sp>
        <p:nvSpPr>
          <p:cNvPr id="5" name="副标题 2">
            <a:extLst>
              <a:ext uri="{FF2B5EF4-FFF2-40B4-BE49-F238E27FC236}">
                <a16:creationId xmlns:a16="http://schemas.microsoft.com/office/drawing/2014/main" xmlns="" id="{09403950-2896-40DA-9063-A80E9235A3DE}"/>
              </a:ext>
            </a:extLst>
          </p:cNvPr>
          <p:cNvSpPr txBox="1">
            <a:spLocks/>
          </p:cNvSpPr>
          <p:nvPr/>
        </p:nvSpPr>
        <p:spPr>
          <a:xfrm>
            <a:off x="1524000" y="498026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zh-CN" altLang="en-US" sz="2400" dirty="0" smtClean="0"/>
              <a:t>丁雨琦</a:t>
            </a:r>
            <a:endParaRPr lang="en-US" altLang="zh-CN" sz="2400" dirty="0" smtClean="0"/>
          </a:p>
          <a:p>
            <a:pPr marL="0" indent="0" algn="ctr">
              <a:buNone/>
            </a:pPr>
            <a:r>
              <a:rPr lang="en-US" altLang="zh-CN" sz="2400" dirty="0" smtClean="0"/>
              <a:t>51174500083</a:t>
            </a:r>
            <a:endParaRPr lang="zh-CN" altLang="en-US" sz="2400" dirty="0"/>
          </a:p>
        </p:txBody>
      </p:sp>
    </p:spTree>
    <p:extLst>
      <p:ext uri="{BB962C8B-B14F-4D97-AF65-F5344CB8AC3E}">
        <p14:creationId xmlns:p14="http://schemas.microsoft.com/office/powerpoint/2010/main" val="19254675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基本概念</a:t>
            </a:r>
            <a:endParaRPr lang="zh-CN" altLang="en-US" sz="22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738258" y="1791554"/>
                <a:ext cx="10234542" cy="4351338"/>
              </a:xfrm>
            </p:spPr>
            <p:txBody>
              <a:bodyPr>
                <a:normAutofit/>
              </a:bodyPr>
              <a:lstStyle/>
              <a:p>
                <a:pPr>
                  <a:lnSpc>
                    <a:spcPct val="150000"/>
                  </a:lnSpc>
                </a:pPr>
                <a:r>
                  <a:rPr lang="zh-CN" altLang="en-US" dirty="0" smtClean="0"/>
                  <a:t>拉普拉斯矩阵</a:t>
                </a:r>
                <a:r>
                  <a:rPr lang="en-US" altLang="zh-CN" dirty="0" smtClean="0"/>
                  <a:t>Laplacian</a:t>
                </a:r>
                <a:r>
                  <a:rPr lang="zh-CN" altLang="en-US" dirty="0" smtClean="0"/>
                  <a:t> </a:t>
                </a:r>
                <a:r>
                  <a:rPr lang="en-US" altLang="zh-CN" dirty="0" smtClean="0"/>
                  <a:t>Matrix</a:t>
                </a:r>
                <a:r>
                  <a:rPr lang="zh-CN" altLang="en-US" dirty="0" smtClean="0"/>
                  <a:t>：给定边权重矩阵</a:t>
                </a:r>
                <a14:m>
                  <m:oMath xmlns:m="http://schemas.openxmlformats.org/officeDocument/2006/math">
                    <m:r>
                      <a:rPr lang="en-US" altLang="zh-CN" b="0" i="1" smtClean="0">
                        <a:latin typeface="Cambria Math" charset="0"/>
                      </a:rPr>
                      <m:t>𝑊</m:t>
                    </m:r>
                    <m:r>
                      <a:rPr lang="zh-CN" altLang="en-US" b="0" i="1" smtClean="0">
                        <a:latin typeface="Cambria Math" charset="0"/>
                      </a:rPr>
                      <m:t>，</m:t>
                    </m:r>
                    <m:r>
                      <a:rPr lang="zh-CN" altLang="en-US" i="1" smtClean="0">
                        <a:latin typeface="Cambria Math" charset="0"/>
                      </a:rPr>
                      <m:t>对</m:t>
                    </m:r>
                    <m:r>
                      <a:rPr lang="zh-CN" altLang="en-US" b="0" i="1" smtClean="0">
                        <a:latin typeface="Cambria Math" charset="0"/>
                      </a:rPr>
                      <m:t>角</m:t>
                    </m:r>
                    <m:r>
                      <a:rPr lang="zh-CN" altLang="en-US" i="1" smtClean="0">
                        <a:latin typeface="Cambria Math" charset="0"/>
                      </a:rPr>
                      <m:t>矩阵</m:t>
                    </m:r>
                    <m:sSub>
                      <m:sSubPr>
                        <m:ctrlPr>
                          <a:rPr lang="en-US" altLang="zh-CN" i="1" smtClean="0">
                            <a:latin typeface="Cambria Math" panose="02040503050406030204" pitchFamily="18" charset="0"/>
                          </a:rPr>
                        </m:ctrlPr>
                      </m:sSubPr>
                      <m:e>
                        <m:r>
                          <a:rPr lang="en-US" altLang="zh-CN" b="0" i="1" smtClean="0">
                            <a:latin typeface="Cambria Math" charset="0"/>
                          </a:rPr>
                          <m:t>𝐷</m:t>
                        </m:r>
                      </m:e>
                      <m:sub>
                        <m:r>
                          <a:rPr lang="en-US" altLang="zh-CN" b="0" i="1" smtClean="0">
                            <a:latin typeface="Cambria Math" charset="0"/>
                          </a:rPr>
                          <m:t>𝑖𝑖</m:t>
                        </m:r>
                      </m:sub>
                    </m:sSub>
                    <m:r>
                      <a:rPr lang="en-US" altLang="zh-CN" b="0" i="1" smtClean="0">
                        <a:latin typeface="Cambria Math" charset="0"/>
                      </a:rPr>
                      <m:t>= </m:t>
                    </m:r>
                    <m:sSub>
                      <m:sSubPr>
                        <m:ctrlPr>
                          <a:rPr lang="en-US" altLang="zh-CN" b="0" i="1" smtClean="0">
                            <a:latin typeface="Cambria Math" panose="02040503050406030204" pitchFamily="18" charset="0"/>
                          </a:rPr>
                        </m:ctrlPr>
                      </m:sSubPr>
                      <m:e>
                        <m:r>
                          <m:rPr>
                            <m:sty m:val="p"/>
                          </m:rPr>
                          <a:rPr lang="el-GR" altLang="zh-CN" b="0" i="1" smtClean="0">
                            <a:latin typeface="Cambria Math" charset="0"/>
                            <a:ea typeface="Cambria Math" charset="0"/>
                            <a:cs typeface="Cambria Math" charset="0"/>
                          </a:rPr>
                          <m:t>Σ</m:t>
                        </m:r>
                      </m:e>
                      <m:sub>
                        <m:r>
                          <a:rPr lang="en-US" altLang="zh-CN" b="0" i="1" smtClean="0">
                            <a:latin typeface="Cambria Math" charset="0"/>
                          </a:rPr>
                          <m:t>𝑗</m:t>
                        </m:r>
                      </m:sub>
                    </m:sSub>
                    <m:sSub>
                      <m:sSubPr>
                        <m:ctrlPr>
                          <a:rPr lang="en-US" altLang="zh-CN" b="0" i="1" smtClean="0">
                            <a:latin typeface="Cambria Math" panose="02040503050406030204" pitchFamily="18" charset="0"/>
                          </a:rPr>
                        </m:ctrlPr>
                      </m:sSubPr>
                      <m:e>
                        <m:r>
                          <a:rPr lang="en-US" altLang="zh-CN" b="0" i="1" smtClean="0">
                            <a:latin typeface="Cambria Math" charset="0"/>
                          </a:rPr>
                          <m:t>𝑊</m:t>
                        </m:r>
                      </m:e>
                      <m:sub>
                        <m:r>
                          <a:rPr lang="en-US" altLang="zh-CN" b="0" i="1" smtClean="0">
                            <a:latin typeface="Cambria Math" charset="0"/>
                          </a:rPr>
                          <m:t>𝑖𝑗</m:t>
                        </m:r>
                      </m:sub>
                    </m:sSub>
                    <m:r>
                      <a:rPr lang="zh-CN" altLang="en-US" b="0" i="1" smtClean="0">
                        <a:latin typeface="Cambria Math" charset="0"/>
                      </a:rPr>
                      <m:t>，则</m:t>
                    </m:r>
                    <m:r>
                      <a:rPr lang="zh-CN" altLang="en-US" i="1" smtClean="0">
                        <a:latin typeface="Cambria Math" charset="0"/>
                      </a:rPr>
                      <m:t>拉普拉斯矩阵</m:t>
                    </m:r>
                    <m:r>
                      <a:rPr lang="zh-CN" altLang="en-US" b="0" i="1" smtClean="0">
                        <a:latin typeface="Cambria Math" charset="0"/>
                      </a:rPr>
                      <m:t>为</m:t>
                    </m:r>
                    <m:r>
                      <a:rPr lang="en-US" altLang="zh-CN" b="0" i="1" smtClean="0">
                        <a:latin typeface="Cambria Math" charset="0"/>
                      </a:rPr>
                      <m:t>𝐿</m:t>
                    </m:r>
                    <m:r>
                      <a:rPr lang="en-US" altLang="zh-CN" b="0" i="1" smtClean="0">
                        <a:latin typeface="Cambria Math" charset="0"/>
                      </a:rPr>
                      <m:t>=</m:t>
                    </m:r>
                    <m:r>
                      <a:rPr lang="en-US" altLang="zh-CN" b="0" i="1" smtClean="0">
                        <a:latin typeface="Cambria Math" charset="0"/>
                      </a:rPr>
                      <m:t>𝐷</m:t>
                    </m:r>
                    <m:r>
                      <a:rPr lang="en-US" altLang="zh-CN" b="0" i="1" smtClean="0">
                        <a:latin typeface="Cambria Math" charset="0"/>
                      </a:rPr>
                      <m:t>−</m:t>
                    </m:r>
                    <m:r>
                      <a:rPr lang="en-US" altLang="zh-CN" b="0" i="1" smtClean="0">
                        <a:latin typeface="Cambria Math" charset="0"/>
                      </a:rPr>
                      <m:t>𝑊</m:t>
                    </m:r>
                  </m:oMath>
                </a14:m>
                <a:endParaRPr lang="en-US" altLang="zh-CN" dirty="0" smtClean="0"/>
              </a:p>
              <a:p>
                <a:pPr>
                  <a:lnSpc>
                    <a:spcPct val="150000"/>
                  </a:lnSpc>
                </a:pPr>
                <a:r>
                  <a:rPr lang="zh-CN" altLang="en-US" dirty="0" smtClean="0"/>
                  <a:t>性质：半正定矩阵</a:t>
                </a:r>
                <a:endParaRPr lang="en-US" altLang="zh-CN" dirty="0" smtClean="0"/>
              </a:p>
              <a:p>
                <a:pPr marL="0" indent="0">
                  <a:lnSpc>
                    <a:spcPct val="150000"/>
                  </a:lnSpc>
                  <a:buNone/>
                </a:pPr>
                <a:r>
                  <a:rPr lang="zh-CN" altLang="en-US" dirty="0"/>
                  <a:t> </a:t>
                </a:r>
                <a:r>
                  <a:rPr lang="zh-CN" altLang="en-US" dirty="0" smtClean="0"/>
                  <a:t>           </a:t>
                </a:r>
                <a:r>
                  <a:rPr lang="en-US" altLang="zh-CN" dirty="0" smtClean="0"/>
                  <a:t> </a:t>
                </a:r>
                <a:r>
                  <a:rPr lang="zh-CN" altLang="en-US" dirty="0" smtClean="0"/>
                  <a:t> 最小特征值为</a:t>
                </a:r>
                <a:r>
                  <a:rPr lang="en-US" altLang="zh-CN" dirty="0" smtClean="0"/>
                  <a:t>0</a:t>
                </a:r>
              </a:p>
              <a:p>
                <a:pPr marL="0" indent="0">
                  <a:lnSpc>
                    <a:spcPct val="150000"/>
                  </a:lnSpc>
                  <a:buNone/>
                </a:pPr>
                <a:r>
                  <a:rPr lang="zh-CN" altLang="en-US" dirty="0"/>
                  <a:t> </a:t>
                </a:r>
                <a:r>
                  <a:rPr lang="zh-CN" altLang="en-US"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charset="0"/>
                          </a:rPr>
                          <m:t>𝑓</m:t>
                        </m:r>
                      </m:e>
                      <m:sup>
                        <m:r>
                          <a:rPr lang="en-US" altLang="zh-CN" b="0" i="1" smtClean="0">
                            <a:latin typeface="Cambria Math" panose="02040503050406030204" pitchFamily="18" charset="0"/>
                          </a:rPr>
                          <m:t>𝑇</m:t>
                        </m:r>
                      </m:sup>
                    </m:sSup>
                    <m:r>
                      <a:rPr lang="en-US" altLang="zh-CN" b="0" i="1" smtClean="0">
                        <a:latin typeface="Cambria Math" charset="0"/>
                      </a:rPr>
                      <m:t>𝐿𝑓</m:t>
                    </m:r>
                    <m:r>
                      <a:rPr lang="en-US" altLang="zh-CN" b="0" i="1" smtClean="0">
                        <a:latin typeface="Cambria Math" charset="0"/>
                      </a:rPr>
                      <m:t>= </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2</m:t>
                        </m:r>
                      </m:den>
                    </m:f>
                    <m:nary>
                      <m:naryPr>
                        <m:chr m:val="∑"/>
                        <m:ctrlPr>
                          <a:rPr lang="is-IS" altLang="zh-CN" b="0" i="1" smtClean="0">
                            <a:latin typeface="Cambria Math" panose="02040503050406030204" pitchFamily="18" charset="0"/>
                          </a:rPr>
                        </m:ctrlPr>
                      </m:naryPr>
                      <m:sub>
                        <m:r>
                          <m:rPr>
                            <m:brk m:alnAt="23"/>
                          </m:rPr>
                          <a:rPr lang="en-US" altLang="zh-CN" b="0" i="1" smtClean="0">
                            <a:latin typeface="Cambria Math" charset="0"/>
                          </a:rPr>
                          <m:t>𝑖</m:t>
                        </m:r>
                        <m:r>
                          <a:rPr lang="en-US" altLang="zh-CN" b="0" i="1" smtClean="0">
                            <a:latin typeface="Cambria Math" charset="0"/>
                          </a:rPr>
                          <m:t>,</m:t>
                        </m:r>
                        <m:r>
                          <a:rPr lang="en-US" altLang="zh-CN" b="0" i="1" smtClean="0">
                            <a:latin typeface="Cambria Math" charset="0"/>
                          </a:rPr>
                          <m:t>𝑗</m:t>
                        </m:r>
                        <m:r>
                          <a:rPr lang="en-US" altLang="zh-CN" b="0" i="1" smtClean="0">
                            <a:latin typeface="Cambria Math" charset="0"/>
                          </a:rPr>
                          <m:t>=1</m:t>
                        </m:r>
                      </m:sub>
                      <m:sup>
                        <m:r>
                          <a:rPr lang="en-US" altLang="zh-CN" b="0" i="1" smtClean="0">
                            <a:latin typeface="Cambria Math" charset="0"/>
                          </a:rPr>
                          <m:t>𝑛</m:t>
                        </m:r>
                      </m:sup>
                      <m:e>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𝑖𝑗</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zh-CN" altLang="en-US" dirty="0"/>
              </a:p>
            </p:txBody>
          </p:sp>
        </mc:Choice>
        <mc:Fallback>
          <p:sp>
            <p:nvSpPr>
              <p:cNvPr id="3" name="内容占位符 2">
                <a:extLst>
                  <a:ext uri="{FF2B5EF4-FFF2-40B4-BE49-F238E27FC236}">
                    <a16:creationId xmlns:a16="http://schemas.microsoft.com/office/drawing/2014/main" xmlns="" xmlns:a14="http://schemas.microsoft.com/office/drawing/2010/main" id="{CE3AAAE5-12C3-438F-972E-83B2F9F250CD}"/>
                  </a:ext>
                </a:extLst>
              </p:cNvPr>
              <p:cNvSpPr>
                <a:spLocks noGrp="1" noRot="1" noChangeAspect="1" noMove="1" noResize="1" noEditPoints="1" noAdjustHandles="1" noChangeArrowheads="1" noChangeShapeType="1" noTextEdit="1"/>
              </p:cNvSpPr>
              <p:nvPr>
                <p:ph idx="1"/>
              </p:nvPr>
            </p:nvSpPr>
            <p:spPr>
              <a:xfrm>
                <a:off x="738258" y="1791554"/>
                <a:ext cx="10234542" cy="4351338"/>
              </a:xfrm>
              <a:blipFill rotWithShape="0">
                <a:blip r:embed="rId3"/>
                <a:stretch>
                  <a:fillRect l="-1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8689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基本原理</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p:txBody>
          <a:bodyPr>
            <a:normAutofit/>
          </a:bodyPr>
          <a:lstStyle/>
          <a:p>
            <a:pPr>
              <a:lnSpc>
                <a:spcPct val="150000"/>
              </a:lnSpc>
            </a:pPr>
            <a:r>
              <a:rPr lang="zh-CN" altLang="en-US" dirty="0" smtClean="0"/>
              <a:t>提出</a:t>
            </a:r>
            <a:r>
              <a:rPr lang="da-DK" altLang="zh-CN" dirty="0" smtClean="0"/>
              <a:t>: </a:t>
            </a:r>
            <a:r>
              <a:rPr lang="da-DK" altLang="zh-CN" dirty="0" err="1"/>
              <a:t>Belkin</a:t>
            </a:r>
            <a:r>
              <a:rPr lang="zh-CN" altLang="en-US" dirty="0" smtClean="0"/>
              <a:t> </a:t>
            </a:r>
            <a:r>
              <a:rPr lang="en-US" altLang="zh-CN" dirty="0" smtClean="0"/>
              <a:t>et</a:t>
            </a:r>
            <a:r>
              <a:rPr lang="da-DK" altLang="zh-CN" dirty="0" smtClean="0"/>
              <a:t> </a:t>
            </a:r>
            <a:r>
              <a:rPr lang="da-DK" altLang="zh-CN" dirty="0"/>
              <a:t>al. </a:t>
            </a:r>
            <a:r>
              <a:rPr lang="da-DK" altLang="zh-CN" dirty="0" smtClean="0"/>
              <a:t>(</a:t>
            </a:r>
            <a:r>
              <a:rPr lang="en-US" altLang="zh-CN" dirty="0" smtClean="0"/>
              <a:t>2002</a:t>
            </a:r>
            <a:r>
              <a:rPr lang="da-DK" altLang="zh-CN" dirty="0" smtClean="0"/>
              <a:t>)</a:t>
            </a:r>
            <a:endParaRPr lang="en-US" altLang="zh-CN" dirty="0"/>
          </a:p>
          <a:p>
            <a:pPr>
              <a:lnSpc>
                <a:spcPct val="150000"/>
              </a:lnSpc>
            </a:pPr>
            <a:r>
              <a:rPr lang="zh-CN" altLang="en-US" dirty="0" smtClean="0"/>
              <a:t>基本原理</a:t>
            </a:r>
            <a:r>
              <a:rPr lang="en-US" altLang="zh-CN" dirty="0" smtClean="0"/>
              <a:t>:</a:t>
            </a:r>
            <a:r>
              <a:rPr lang="zh-CN" altLang="en-US" dirty="0"/>
              <a:t>从局部的角度去构建数据之间的关系</a:t>
            </a:r>
            <a:r>
              <a:rPr lang="zh-CN" altLang="en-US" dirty="0" smtClean="0"/>
              <a:t>。拉</a:t>
            </a:r>
            <a:r>
              <a:rPr lang="zh-CN" altLang="en-US" dirty="0"/>
              <a:t>普拉斯特征映射是一种基于图的降维算法，它希望相互间有关系的点（在图中相连的点）在降维后的空间中尽可能的靠近，从而在降维后仍能保持原有的数据</a:t>
            </a:r>
            <a:r>
              <a:rPr lang="zh-CN" altLang="en-US" dirty="0" smtClean="0"/>
              <a:t>结构</a:t>
            </a:r>
            <a:endParaRPr lang="en-US" altLang="zh-CN" dirty="0" smtClean="0"/>
          </a:p>
        </p:txBody>
      </p:sp>
    </p:spTree>
    <p:extLst>
      <p:ext uri="{BB962C8B-B14F-4D97-AF65-F5344CB8AC3E}">
        <p14:creationId xmlns:p14="http://schemas.microsoft.com/office/powerpoint/2010/main" val="18619609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目标函数</a:t>
            </a:r>
            <a:endParaRPr lang="zh-CN" altLang="en-US" sz="22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5781" y="1690688"/>
            <a:ext cx="6224465" cy="1876883"/>
          </a:xfrm>
        </p:spPr>
      </p:pic>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xmlns="" id="{CE3AAAE5-12C3-438F-972E-83B2F9F250CD}"/>
                  </a:ext>
                </a:extLst>
              </p:cNvPr>
              <p:cNvSpPr txBox="1">
                <a:spLocks/>
              </p:cNvSpPr>
              <p:nvPr/>
            </p:nvSpPr>
            <p:spPr>
              <a:xfrm>
                <a:off x="967154" y="33847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zh-CN" altLang="en-US" dirty="0" smtClean="0"/>
                  <a:t>主要思想：</a:t>
                </a:r>
                <a:r>
                  <a:rPr lang="zh-CN" altLang="en-US" dirty="0"/>
                  <a:t>两个数据</a:t>
                </a:r>
                <a:r>
                  <a:rPr lang="zh-CN" altLang="en-US" dirty="0" smtClean="0"/>
                  <a:t>实例</a:t>
                </a:r>
                <a14:m>
                  <m:oMath xmlns:m="http://schemas.openxmlformats.org/officeDocument/2006/math">
                    <m:r>
                      <a:rPr lang="en-US" altLang="zh-CN" b="0" i="1" smtClean="0">
                        <a:latin typeface="Cambria Math" charset="0"/>
                      </a:rPr>
                      <m:t>𝑖</m:t>
                    </m:r>
                  </m:oMath>
                </a14:m>
                <a:r>
                  <a:rPr lang="zh-CN" altLang="en-US" dirty="0" smtClean="0"/>
                  <a:t>和</a:t>
                </a:r>
                <a14:m>
                  <m:oMath xmlns:m="http://schemas.openxmlformats.org/officeDocument/2006/math">
                    <m:r>
                      <a:rPr lang="en-US" altLang="zh-CN" b="0" i="1" dirty="0" smtClean="0">
                        <a:latin typeface="Cambria Math" charset="0"/>
                      </a:rPr>
                      <m:t>𝑗</m:t>
                    </m:r>
                  </m:oMath>
                </a14:m>
                <a:r>
                  <a:rPr lang="zh-CN" altLang="en-US" dirty="0" smtClean="0"/>
                  <a:t>很</a:t>
                </a:r>
                <a:r>
                  <a:rPr lang="zh-CN" altLang="en-US" dirty="0"/>
                  <a:t>相似，</a:t>
                </a:r>
                <a:r>
                  <a:rPr lang="zh-CN" altLang="en-US" dirty="0" smtClean="0"/>
                  <a:t>那么</a:t>
                </a:r>
                <a14:m>
                  <m:oMath xmlns:m="http://schemas.openxmlformats.org/officeDocument/2006/math">
                    <m:r>
                      <a:rPr lang="en-US" altLang="zh-CN" b="0" i="1" smtClean="0">
                        <a:latin typeface="Cambria Math" charset="0"/>
                      </a:rPr>
                      <m:t>𝑖</m:t>
                    </m:r>
                    <m:r>
                      <a:rPr lang="zh-CN" altLang="en-US" b="0" i="1" smtClean="0">
                        <a:latin typeface="Cambria Math" charset="0"/>
                      </a:rPr>
                      <m:t>和</m:t>
                    </m:r>
                    <m:r>
                      <a:rPr lang="en-US" altLang="zh-CN" b="0" i="1" smtClean="0">
                        <a:latin typeface="Cambria Math" charset="0"/>
                      </a:rPr>
                      <m:t>𝑗</m:t>
                    </m:r>
                  </m:oMath>
                </a14:m>
                <a:r>
                  <a:rPr lang="zh-CN" altLang="en-US" dirty="0" smtClean="0"/>
                  <a:t>在</a:t>
                </a:r>
                <a:r>
                  <a:rPr lang="zh-CN" altLang="en-US" dirty="0"/>
                  <a:t>降维后目标子空间中应该尽量</a:t>
                </a:r>
                <a:r>
                  <a:rPr lang="zh-CN" altLang="en-US" dirty="0" smtClean="0"/>
                  <a:t>接近，</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𝑖</m:t>
                        </m:r>
                      </m:sub>
                    </m:sSub>
                    <m:r>
                      <a:rPr lang="zh-CN" altLang="en-US" b="0" i="1" smtClean="0">
                        <a:latin typeface="Cambria Math" charset="0"/>
                      </a:rPr>
                      <m:t>是</m:t>
                    </m:r>
                    <m:r>
                      <a:rPr lang="zh-CN" altLang="en-US" i="1" smtClean="0">
                        <a:latin typeface="Cambria Math" charset="0"/>
                      </a:rPr>
                      <m:t>数据</m:t>
                    </m:r>
                  </m:oMath>
                </a14:m>
                <a:r>
                  <a:rPr lang="zh-CN" altLang="en-US" dirty="0" smtClean="0"/>
                  <a:t>实例</a:t>
                </a:r>
                <a14:m>
                  <m:oMath xmlns:m="http://schemas.openxmlformats.org/officeDocument/2006/math">
                    <m:r>
                      <a:rPr lang="en-US" altLang="zh-CN" b="0" i="1" dirty="0" smtClean="0">
                        <a:latin typeface="Cambria Math" charset="0"/>
                      </a:rPr>
                      <m:t>𝑖</m:t>
                    </m:r>
                  </m:oMath>
                </a14:m>
                <a:r>
                  <a:rPr lang="zh-CN" altLang="en-US" dirty="0" smtClean="0"/>
                  <a:t>在目标低维空间中的表示，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charset="0"/>
                          </a:rPr>
                          <m:t>𝑊</m:t>
                        </m:r>
                      </m:e>
                      <m:sub>
                        <m:r>
                          <a:rPr lang="en-US" altLang="zh-CN" b="0" i="1" smtClean="0">
                            <a:latin typeface="Cambria Math" charset="0"/>
                          </a:rPr>
                          <m:t>𝑖𝑗</m:t>
                        </m:r>
                      </m:sub>
                    </m:sSub>
                    <m:r>
                      <a:rPr lang="zh-CN" altLang="en-US" b="0" i="1" smtClean="0">
                        <a:latin typeface="Cambria Math" charset="0"/>
                      </a:rPr>
                      <m:t>是点与</m:t>
                    </m:r>
                  </m:oMath>
                </a14:m>
                <a:r>
                  <a:rPr lang="zh-CN" altLang="en-US" dirty="0" smtClean="0"/>
                  <a:t>点之间的相似度</a:t>
                </a:r>
                <a:endParaRPr lang="en-US" altLang="zh-CN" dirty="0" smtClean="0"/>
              </a:p>
            </p:txBody>
          </p:sp>
        </mc:Choice>
        <mc:Fallback xmlns="">
          <p:sp>
            <p:nvSpPr>
              <p:cNvPr id="8" name="内容占位符 2">
                <a:extLst>
                  <a:ext uri="{FF2B5EF4-FFF2-40B4-BE49-F238E27FC236}">
                    <a16:creationId xmlns="" xmlns:a16="http://schemas.microsoft.com/office/drawing/2014/main" id="{CE3AAAE5-12C3-438F-972E-83B2F9F250CD}"/>
                  </a:ext>
                </a:extLst>
              </p:cNvPr>
              <p:cNvSpPr txBox="1">
                <a:spLocks noRot="1" noChangeAspect="1" noMove="1" noResize="1" noEditPoints="1" noAdjustHandles="1" noChangeArrowheads="1" noChangeShapeType="1" noTextEdit="1"/>
              </p:cNvSpPr>
              <p:nvPr/>
            </p:nvSpPr>
            <p:spPr>
              <a:xfrm>
                <a:off x="967154" y="3384794"/>
                <a:ext cx="10515600" cy="4351338"/>
              </a:xfrm>
              <a:prstGeom prst="rect">
                <a:avLst/>
              </a:prstGeom>
              <a:blipFill rotWithShape="0">
                <a:blip r:embed="rId5"/>
                <a:stretch>
                  <a:fillRect l="-1043"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45602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目标函数变换</a:t>
            </a:r>
            <a:endParaRPr lang="zh-CN" altLang="en-US" sz="2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828801"/>
            <a:ext cx="9652000" cy="1336430"/>
          </a:xfrm>
          <a:prstGeom prst="rect">
            <a:avLst/>
          </a:prstGeom>
        </p:spPr>
      </p:pic>
      <p:sp>
        <p:nvSpPr>
          <p:cNvPr id="6" name="矩形 5"/>
          <p:cNvSpPr/>
          <p:nvPr/>
        </p:nvSpPr>
        <p:spPr>
          <a:xfrm>
            <a:off x="1598247" y="3575537"/>
            <a:ext cx="3118340" cy="7854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3600" dirty="0" smtClean="0"/>
              <a:t>目标函数推导</a:t>
            </a:r>
            <a:endParaRPr kumimoji="1" lang="zh-CN" altLang="en-US" sz="3600" dirty="0"/>
          </a:p>
        </p:txBody>
      </p:sp>
      <p:sp>
        <p:nvSpPr>
          <p:cNvPr id="9" name="矩形 8"/>
          <p:cNvSpPr/>
          <p:nvPr/>
        </p:nvSpPr>
        <p:spPr>
          <a:xfrm>
            <a:off x="7115908" y="3575536"/>
            <a:ext cx="3985846" cy="785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3600" smtClean="0"/>
              <a:t>确保优化问题</a:t>
            </a:r>
            <a:r>
              <a:rPr kumimoji="1" lang="zh-CN" altLang="en-US" sz="3600" dirty="0" smtClean="0"/>
              <a:t>有解</a:t>
            </a:r>
            <a:endParaRPr kumimoji="1" lang="zh-CN" altLang="en-US" sz="3600" dirty="0"/>
          </a:p>
        </p:txBody>
      </p:sp>
      <p:cxnSp>
        <p:nvCxnSpPr>
          <p:cNvPr id="10" name="直线箭头连接符 9"/>
          <p:cNvCxnSpPr>
            <a:endCxn id="6" idx="0"/>
          </p:cNvCxnSpPr>
          <p:nvPr/>
        </p:nvCxnSpPr>
        <p:spPr>
          <a:xfrm flipH="1">
            <a:off x="3157417" y="2995246"/>
            <a:ext cx="1062891" cy="580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8393723" y="2860431"/>
            <a:ext cx="902677" cy="715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2918613" y="5275383"/>
                <a:ext cx="6377787" cy="646331"/>
              </a:xfrm>
              <a:prstGeom prst="rect">
                <a:avLst/>
              </a:prstGeom>
              <a:noFill/>
            </p:spPr>
            <p:txBody>
              <a:bodyPr wrap="square" rtlCol="0">
                <a:spAutoFit/>
              </a:bodyPr>
              <a:lstStyle/>
              <a:p>
                <a:r>
                  <a:rPr kumimoji="1" lang="zh-CN" altLang="en-US" sz="3600" dirty="0" smtClean="0"/>
                  <a:t>最后</a:t>
                </a:r>
                <a14:m>
                  <m:oMath xmlns:m="http://schemas.openxmlformats.org/officeDocument/2006/math">
                    <m:r>
                      <a:rPr kumimoji="1" lang="zh-CN" altLang="en-US" sz="3600" b="0" i="1" smtClean="0">
                        <a:latin typeface="Cambria Math" charset="0"/>
                      </a:rPr>
                      <m:t>的</m:t>
                    </m:r>
                    <m:r>
                      <a:rPr kumimoji="1" lang="zh-CN" altLang="en-US" sz="3600" i="1" smtClean="0">
                        <a:latin typeface="Cambria Math" charset="0"/>
                      </a:rPr>
                      <m:t>优化结果</m:t>
                    </m:r>
                    <m:r>
                      <a:rPr kumimoji="1" lang="zh-CN" altLang="en-US" sz="3600" b="0" i="1" smtClean="0">
                        <a:latin typeface="Cambria Math" charset="0"/>
                      </a:rPr>
                      <m:t>：</m:t>
                    </m:r>
                    <m:r>
                      <a:rPr kumimoji="1" lang="en-US" altLang="zh-CN" sz="3600" b="0" i="1" smtClean="0">
                        <a:latin typeface="Cambria Math" charset="0"/>
                      </a:rPr>
                      <m:t> </m:t>
                    </m:r>
                    <m:r>
                      <a:rPr kumimoji="1" lang="en-US" altLang="zh-CN" sz="3600" b="0" i="1" smtClean="0">
                        <a:latin typeface="Cambria Math" charset="0"/>
                      </a:rPr>
                      <m:t>𝐿𝑌</m:t>
                    </m:r>
                    <m:r>
                      <a:rPr kumimoji="1" lang="en-US" altLang="zh-CN" sz="3600" b="0" i="1" smtClean="0">
                        <a:latin typeface="Cambria Math" charset="0"/>
                      </a:rPr>
                      <m:t>=−</m:t>
                    </m:r>
                    <m:r>
                      <a:rPr kumimoji="1" lang="en-US" altLang="zh-CN" sz="3600" b="0" i="1" smtClean="0">
                        <a:latin typeface="Cambria Math" charset="0"/>
                      </a:rPr>
                      <m:t>𝐷𝑌</m:t>
                    </m:r>
                    <m:r>
                      <m:rPr>
                        <m:sty m:val="p"/>
                      </m:rPr>
                      <a:rPr kumimoji="1" lang="el-GR" altLang="zh-CN" sz="3600" b="0" i="1" smtClean="0">
                        <a:latin typeface="Cambria Math" charset="0"/>
                        <a:ea typeface="Cambria Math" charset="0"/>
                        <a:cs typeface="Cambria Math" charset="0"/>
                      </a:rPr>
                      <m:t>Λ</m:t>
                    </m:r>
                  </m:oMath>
                </a14:m>
                <a:endParaRPr kumimoji="1" lang="zh-CN" altLang="en-US" sz="36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18613" y="5275383"/>
                <a:ext cx="6377787" cy="646331"/>
              </a:xfrm>
              <a:prstGeom prst="rect">
                <a:avLst/>
              </a:prstGeom>
              <a:blipFill rotWithShape="0">
                <a:blip r:embed="rId4"/>
                <a:stretch>
                  <a:fillRect l="-2964" t="-14151" b="-34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1686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3"/>
            <a:ext cx="9144000" cy="5086905"/>
          </a:xfrm>
        </p:spPr>
        <p:txBody>
          <a:bodyPr>
            <a:normAutofit/>
          </a:bodyPr>
          <a:lstStyle/>
          <a:p>
            <a:pPr algn="l"/>
            <a:r>
              <a:rPr lang="zh-CN" altLang="en-US" sz="3200" dirty="0"/>
              <a:t>基本术语（流形）</a:t>
            </a:r>
            <a:endParaRPr lang="en-US" altLang="zh-CN" sz="3200" dirty="0"/>
          </a:p>
          <a:p>
            <a:pPr algn="l"/>
            <a:r>
              <a:rPr lang="en-US" altLang="zh-CN" dirty="0"/>
              <a:t>	</a:t>
            </a:r>
            <a:r>
              <a:rPr lang="zh-CN" altLang="en-US" dirty="0"/>
              <a:t>输入：</a:t>
            </a:r>
            <a:r>
              <a:rPr lang="en-US" altLang="zh-CN" dirty="0"/>
              <a:t>x</a:t>
            </a:r>
            <a:r>
              <a:rPr lang="en-US" altLang="zh-CN" baseline="-25000" dirty="0"/>
              <a:t>1</a:t>
            </a:r>
            <a:r>
              <a:rPr lang="en-US" altLang="zh-CN" dirty="0"/>
              <a:t>, x</a:t>
            </a:r>
            <a:r>
              <a:rPr lang="en-US" altLang="zh-CN" baseline="-25000" dirty="0"/>
              <a:t>2</a:t>
            </a:r>
            <a:r>
              <a:rPr lang="en-US" altLang="zh-CN" dirty="0"/>
              <a:t>… </a:t>
            </a:r>
            <a:r>
              <a:rPr lang="en-US" altLang="zh-CN" dirty="0" err="1"/>
              <a:t>x</a:t>
            </a:r>
            <a:r>
              <a:rPr lang="en-US" altLang="zh-CN" baseline="-25000" dirty="0" err="1"/>
              <a:t>n</a:t>
            </a:r>
            <a:endParaRPr lang="en-US" altLang="zh-CN" baseline="-25000" dirty="0"/>
          </a:p>
          <a:p>
            <a:pPr algn="l"/>
            <a:r>
              <a:rPr lang="en-US" altLang="zh-CN" baseline="-25000" dirty="0"/>
              <a:t>	</a:t>
            </a:r>
            <a:r>
              <a:rPr lang="zh-CN" altLang="en-US" dirty="0"/>
              <a:t>输出：</a:t>
            </a:r>
            <a:r>
              <a:rPr lang="en-US" altLang="zh-CN" dirty="0"/>
              <a:t>y</a:t>
            </a:r>
            <a:r>
              <a:rPr lang="en-US" altLang="zh-CN" baseline="-25000" dirty="0"/>
              <a:t>1</a:t>
            </a:r>
            <a:r>
              <a:rPr lang="en-US" altLang="zh-CN" dirty="0"/>
              <a:t>, y</a:t>
            </a:r>
            <a:r>
              <a:rPr lang="en-US" altLang="zh-CN" baseline="-25000" dirty="0"/>
              <a:t>2</a:t>
            </a:r>
            <a:r>
              <a:rPr lang="en-US" altLang="zh-CN" dirty="0"/>
              <a:t>… </a:t>
            </a:r>
            <a:r>
              <a:rPr lang="en-US" altLang="zh-CN" dirty="0" err="1"/>
              <a:t>y</a:t>
            </a:r>
            <a:r>
              <a:rPr lang="en-US" altLang="zh-CN" baseline="-25000" dirty="0" err="1"/>
              <a:t>n</a:t>
            </a:r>
            <a:endParaRPr lang="en-US" altLang="zh-CN" baseline="-25000" dirty="0"/>
          </a:p>
          <a:p>
            <a:pPr algn="l"/>
            <a:r>
              <a:rPr lang="en-US" altLang="zh-CN" dirty="0"/>
              <a:t>	</a:t>
            </a:r>
            <a:r>
              <a:rPr lang="zh-CN" altLang="en-US" dirty="0"/>
              <a:t>输入数据数量：</a:t>
            </a:r>
            <a:r>
              <a:rPr lang="en-US" altLang="zh-CN" dirty="0"/>
              <a:t>n</a:t>
            </a:r>
          </a:p>
          <a:p>
            <a:pPr algn="l"/>
            <a:r>
              <a:rPr lang="en-US" altLang="zh-CN" dirty="0"/>
              <a:t>	</a:t>
            </a:r>
            <a:r>
              <a:rPr lang="zh-CN" altLang="en-US" dirty="0"/>
              <a:t>输入维度：</a:t>
            </a:r>
            <a:r>
              <a:rPr lang="en-US" altLang="zh-CN" dirty="0"/>
              <a:t>D</a:t>
            </a:r>
          </a:p>
          <a:p>
            <a:pPr algn="l"/>
            <a:r>
              <a:rPr lang="en-US" altLang="zh-CN" dirty="0"/>
              <a:t>	</a:t>
            </a:r>
            <a:r>
              <a:rPr lang="zh-CN" altLang="en-US" dirty="0"/>
              <a:t>输出维度：</a:t>
            </a:r>
            <a:r>
              <a:rPr lang="en-US" altLang="zh-CN" dirty="0"/>
              <a:t>d</a:t>
            </a:r>
          </a:p>
          <a:p>
            <a:pPr algn="l"/>
            <a:r>
              <a:rPr lang="en-US" altLang="zh-CN" dirty="0"/>
              <a:t>	</a:t>
            </a:r>
            <a:r>
              <a:rPr lang="zh-CN" altLang="en-US" dirty="0"/>
              <a:t>邻居数量：</a:t>
            </a:r>
            <a:r>
              <a:rPr lang="en-US" altLang="zh-CN" dirty="0"/>
              <a:t>k</a:t>
            </a:r>
          </a:p>
          <a:p>
            <a:pPr algn="l"/>
            <a:r>
              <a:rPr lang="en-US" altLang="zh-CN" dirty="0"/>
              <a:t>	</a:t>
            </a:r>
            <a:r>
              <a:rPr lang="zh-CN" altLang="en-US" dirty="0"/>
              <a:t>邻居集：</a:t>
            </a:r>
            <a:r>
              <a:rPr lang="en-US" altLang="zh-CN" dirty="0"/>
              <a:t>N</a:t>
            </a:r>
            <a:r>
              <a:rPr lang="en-US" altLang="zh-CN" baseline="-25000" dirty="0"/>
              <a:t>i</a:t>
            </a:r>
            <a:r>
              <a:rPr lang="zh-CN" altLang="en-US" dirty="0"/>
              <a:t>表示</a:t>
            </a:r>
            <a:r>
              <a:rPr lang="en-US" altLang="zh-CN" dirty="0"/>
              <a:t>k</a:t>
            </a:r>
            <a:r>
              <a:rPr lang="zh-CN" altLang="en-US" dirty="0"/>
              <a:t>个最邻近邻居</a:t>
            </a:r>
            <a:r>
              <a:rPr lang="en-US" altLang="zh-CN" dirty="0"/>
              <a:t>x</a:t>
            </a:r>
            <a:r>
              <a:rPr lang="en-US" altLang="zh-CN" baseline="-25000" dirty="0"/>
              <a:t>i</a:t>
            </a:r>
            <a:r>
              <a:rPr lang="zh-CN" altLang="en-US" dirty="0"/>
              <a:t>的集合。</a:t>
            </a:r>
            <a:endParaRPr lang="en-US" altLang="zh-CN" dirty="0"/>
          </a:p>
          <a:p>
            <a:pPr algn="l"/>
            <a:r>
              <a:rPr lang="en-US" altLang="zh-CN" baseline="-25000" dirty="0"/>
              <a:t>	</a:t>
            </a:r>
            <a:r>
              <a:rPr lang="zh-CN" altLang="en-US" dirty="0"/>
              <a:t>特征向量，特征值</a:t>
            </a:r>
            <a:r>
              <a:rPr lang="en-US" altLang="zh-CN" dirty="0"/>
              <a:t> (v </a:t>
            </a:r>
            <a:r>
              <a:rPr lang="en-US" altLang="zh-CN" baseline="-25000" dirty="0" err="1"/>
              <a:t>i</a:t>
            </a:r>
            <a:r>
              <a:rPr lang="en-US" altLang="zh-CN" baseline="-25000" dirty="0"/>
              <a:t> </a:t>
            </a:r>
            <a:r>
              <a:rPr lang="en-US" altLang="zh-CN" dirty="0"/>
              <a:t>,</a:t>
            </a:r>
            <a:r>
              <a:rPr lang="el-GR" altLang="zh-CN" dirty="0"/>
              <a:t>λ </a:t>
            </a:r>
            <a:r>
              <a:rPr lang="en-US" altLang="zh-CN" baseline="-25000" dirty="0" err="1"/>
              <a:t>i</a:t>
            </a:r>
            <a:r>
              <a:rPr lang="en-US" altLang="zh-CN" dirty="0"/>
              <a:t> )</a:t>
            </a:r>
            <a:endParaRPr lang="en-US" altLang="zh-CN" baseline="-25000" dirty="0"/>
          </a:p>
        </p:txBody>
      </p:sp>
    </p:spTree>
    <p:extLst>
      <p:ext uri="{BB962C8B-B14F-4D97-AF65-F5344CB8AC3E}">
        <p14:creationId xmlns:p14="http://schemas.microsoft.com/office/powerpoint/2010/main" val="10050265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算法流程</a:t>
            </a:r>
            <a:endParaRPr lang="zh-CN" altLang="en-US" sz="2200"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xmlns="" id="{CE3AAAE5-12C3-438F-972E-83B2F9F250CD}"/>
                  </a:ext>
                </a:extLst>
              </p:cNvPr>
              <p:cNvSpPr txBox="1">
                <a:spLocks/>
              </p:cNvSpPr>
              <p:nvPr/>
            </p:nvSpPr>
            <p:spPr>
              <a:xfrm>
                <a:off x="838200" y="1690688"/>
                <a:ext cx="10896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dirty="0" smtClean="0"/>
                  <a:t>Step1</a:t>
                </a:r>
                <a:r>
                  <a:rPr lang="zh-CN" altLang="en-US" dirty="0" smtClean="0"/>
                  <a:t>：构建邻接矩阵</a:t>
                </a:r>
                <a:endParaRPr lang="en-US" altLang="zh-CN" dirty="0" smtClean="0"/>
              </a:p>
              <a:p>
                <a:pPr>
                  <a:lnSpc>
                    <a:spcPct val="150000"/>
                  </a:lnSpc>
                </a:pPr>
                <a:r>
                  <a:rPr lang="en-US" altLang="zh-CN" dirty="0" smtClean="0"/>
                  <a:t>Step2</a:t>
                </a:r>
                <a:r>
                  <a:rPr lang="zh-CN" altLang="en-US" dirty="0" smtClean="0"/>
                  <a:t>：确定权重</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𝑖𝑗</m:t>
                        </m:r>
                      </m:sub>
                    </m:sSub>
                  </m:oMath>
                </a14:m>
                <a:endParaRPr lang="en-US" altLang="zh-CN" dirty="0" smtClean="0"/>
              </a:p>
              <a:p>
                <a:pPr marL="0" indent="0">
                  <a:lnSpc>
                    <a:spcPct val="150000"/>
                  </a:lnSpc>
                  <a:buNone/>
                </a:pPr>
                <a:r>
                  <a:rPr lang="zh-CN" altLang="en-US" dirty="0" smtClean="0"/>
                  <a:t>（</a:t>
                </a:r>
                <a:r>
                  <a:rPr lang="en-US" altLang="zh-CN" dirty="0" smtClean="0"/>
                  <a:t>1</a:t>
                </a:r>
                <a:r>
                  <a:rPr lang="zh-CN" altLang="en-US" dirty="0" smtClean="0"/>
                  <a:t>）近邻点则设置为</a:t>
                </a:r>
                <a:r>
                  <a:rPr lang="en-US" altLang="zh-CN" dirty="0" smtClean="0"/>
                  <a:t>1</a:t>
                </a:r>
                <a:r>
                  <a:rPr lang="zh-CN" altLang="en-US" dirty="0" smtClean="0"/>
                  <a:t>，否为</a:t>
                </a:r>
                <a:r>
                  <a:rPr lang="en-US" altLang="zh-CN" dirty="0" smtClean="0"/>
                  <a:t>0</a:t>
                </a:r>
              </a:p>
              <a:p>
                <a:pPr marL="0" indent="0">
                  <a:lnSpc>
                    <a:spcPct val="150000"/>
                  </a:lnSpc>
                  <a:buNone/>
                </a:pPr>
                <a:r>
                  <a:rPr lang="zh-CN" altLang="en-US" dirty="0" smtClean="0"/>
                  <a:t>（</a:t>
                </a:r>
                <a:r>
                  <a:rPr lang="en-US" altLang="zh-CN" dirty="0" smtClean="0"/>
                  <a:t>2</a:t>
                </a:r>
                <a:r>
                  <a:rPr lang="zh-CN" altLang="en-US" dirty="0" smtClean="0"/>
                  <a:t>）使用高斯热核函数</a:t>
                </a:r>
                <a:r>
                  <a:rPr lang="en-US" altLang="zh-CN" dirty="0" smtClean="0"/>
                  <a:t>Gaussian</a:t>
                </a:r>
                <a:r>
                  <a:rPr lang="zh-CN" altLang="en-US" dirty="0" smtClean="0"/>
                  <a:t> </a:t>
                </a:r>
                <a:r>
                  <a:rPr lang="en-US" altLang="zh-CN" dirty="0" smtClean="0"/>
                  <a:t>Heat</a:t>
                </a:r>
                <a:r>
                  <a:rPr lang="zh-CN" altLang="en-US" dirty="0" smtClean="0"/>
                  <a:t> </a:t>
                </a:r>
                <a:r>
                  <a:rPr lang="en-US" altLang="zh-CN" dirty="0" smtClean="0"/>
                  <a:t>Kernel</a:t>
                </a:r>
                <a:r>
                  <a:rPr lang="zh-CN" altLang="en-US" dirty="0" smtClean="0"/>
                  <a:t>，</a:t>
                </a:r>
                <a:endParaRPr lang="en-US" altLang="zh-CN" dirty="0" smtClean="0"/>
              </a:p>
              <a:p>
                <a:pPr marL="0" indent="0">
                  <a:lnSpc>
                    <a:spcPct val="150000"/>
                  </a:lnSpc>
                  <a:buNone/>
                </a:pPr>
                <a:r>
                  <a:rPr lang="zh-CN" altLang="en-US" dirty="0"/>
                  <a:t> </a:t>
                </a:r>
                <a:r>
                  <a:rPr lang="zh-CN" altLang="en-US" dirty="0" smtClean="0"/>
                  <a:t>        近邻点设置为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𝑖𝑗</m:t>
                        </m:r>
                      </m:sub>
                    </m:sSub>
                    <m:r>
                      <a:rPr lang="en-US" altLang="zh-CN" b="0" i="1" smtClean="0">
                        <a:latin typeface="Cambria Math" charset="0"/>
                      </a:rPr>
                      <m:t>= </m:t>
                    </m:r>
                    <m:sSup>
                      <m:sSupPr>
                        <m:ctrlPr>
                          <a:rPr lang="en-US" altLang="zh-CN" b="0" i="1" smtClean="0">
                            <a:latin typeface="Cambria Math" panose="02040503050406030204" pitchFamily="18" charset="0"/>
                          </a:rPr>
                        </m:ctrlPr>
                      </m:sSupPr>
                      <m:e>
                        <m:r>
                          <a:rPr lang="en-US" altLang="zh-CN" b="0" i="1" smtClean="0">
                            <a:latin typeface="Cambria Math" charset="0"/>
                          </a:rPr>
                          <m:t>𝑒</m:t>
                        </m:r>
                      </m:e>
                      <m:sup>
                        <m:f>
                          <m:fPr>
                            <m:type m:val="lin"/>
                            <m:ctrlPr>
                              <a:rPr lang="en-US" altLang="zh-CN" b="0" i="1" smtClean="0">
                                <a:latin typeface="Cambria Math" panose="02040503050406030204" pitchFamily="18" charset="0"/>
                              </a:rPr>
                            </m:ctrlPr>
                          </m:fPr>
                          <m:num>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𝑖</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𝑗</m:t>
                                </m:r>
                              </m:sub>
                            </m:sSub>
                            <m:r>
                              <a:rPr lang="en-US" altLang="zh-CN" b="0" i="1" smtClean="0">
                                <a:latin typeface="Cambria Math" charset="0"/>
                              </a:rPr>
                              <m:t>||</m:t>
                            </m:r>
                          </m:num>
                          <m:den>
                            <m:r>
                              <a:rPr lang="en-US" altLang="zh-CN" b="0" i="1" smtClean="0">
                                <a:latin typeface="Cambria Math" charset="0"/>
                              </a:rPr>
                              <m:t>2</m:t>
                            </m:r>
                            <m:sSup>
                              <m:sSupPr>
                                <m:ctrlPr>
                                  <a:rPr lang="en-US" altLang="zh-CN" b="0" i="1" smtClean="0">
                                    <a:latin typeface="Cambria Math" panose="02040503050406030204" pitchFamily="18" charset="0"/>
                                  </a:rPr>
                                </m:ctrlPr>
                              </m:sSupPr>
                              <m:e>
                                <m:r>
                                  <a:rPr lang="en-US" altLang="zh-CN" b="0" i="1" smtClean="0">
                                    <a:latin typeface="Cambria Math" charset="0"/>
                                    <a:ea typeface="Cambria Math" charset="0"/>
                                    <a:cs typeface="Cambria Math" charset="0"/>
                                  </a:rPr>
                                  <m:t>𝜎</m:t>
                                </m:r>
                              </m:e>
                              <m:sup>
                                <m:r>
                                  <a:rPr lang="en-US" altLang="zh-CN" b="0" i="1" smtClean="0">
                                    <a:latin typeface="Cambria Math" charset="0"/>
                                  </a:rPr>
                                  <m:t>2</m:t>
                                </m:r>
                              </m:sup>
                            </m:sSup>
                          </m:den>
                        </m:f>
                      </m:sup>
                    </m:sSup>
                    <m:r>
                      <a:rPr lang="zh-CN" altLang="en-US" b="0" i="1" smtClean="0">
                        <a:latin typeface="Cambria Math" charset="0"/>
                      </a:rPr>
                      <m:t>，否为</m:t>
                    </m:r>
                  </m:oMath>
                </a14:m>
                <a:r>
                  <a:rPr lang="en-US" altLang="zh-CN" dirty="0" smtClean="0"/>
                  <a:t>0</a:t>
                </a:r>
              </a:p>
            </p:txBody>
          </p:sp>
        </mc:Choice>
        <mc:Fallback xmlns="">
          <p:sp>
            <p:nvSpPr>
              <p:cNvPr id="8" name="内容占位符 2">
                <a:extLst>
                  <a:ext uri="{FF2B5EF4-FFF2-40B4-BE49-F238E27FC236}">
                    <a16:creationId xmlns="" xmlns:a16="http://schemas.microsoft.com/office/drawing/2014/main" id="{CE3AAAE5-12C3-438F-972E-83B2F9F250CD}"/>
                  </a:ext>
                </a:extLst>
              </p:cNvPr>
              <p:cNvSpPr txBox="1">
                <a:spLocks noRot="1" noChangeAspect="1" noMove="1" noResize="1" noEditPoints="1" noAdjustHandles="1" noChangeArrowheads="1" noChangeShapeType="1" noTextEdit="1"/>
              </p:cNvSpPr>
              <p:nvPr/>
            </p:nvSpPr>
            <p:spPr>
              <a:xfrm>
                <a:off x="838200" y="1690688"/>
                <a:ext cx="10896600" cy="4351338"/>
              </a:xfrm>
              <a:prstGeom prst="rect">
                <a:avLst/>
              </a:prstGeom>
              <a:blipFill rotWithShape="0">
                <a:blip r:embed="rId5"/>
                <a:stretch>
                  <a:fillRect l="-11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4462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算法流程</a:t>
            </a:r>
            <a:endParaRPr lang="zh-CN" altLang="en-US" sz="2200"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xmlns="" id="{CE3AAAE5-12C3-438F-972E-83B2F9F250CD}"/>
                  </a:ext>
                </a:extLst>
              </p:cNvPr>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dirty="0" smtClean="0"/>
                  <a:t>Step3</a:t>
                </a:r>
                <a:r>
                  <a:rPr lang="zh-CN" altLang="en-US" dirty="0"/>
                  <a:t>：计算拉普拉斯矩阵</a:t>
                </a:r>
                <a:r>
                  <a:rPr lang="en-US" altLang="zh-CN" dirty="0"/>
                  <a:t>L</a:t>
                </a:r>
                <a:r>
                  <a:rPr lang="zh-CN" altLang="en-US" dirty="0"/>
                  <a:t>的特征向量与特征</a:t>
                </a:r>
                <a:r>
                  <a:rPr lang="zh-CN" altLang="en-US" dirty="0" smtClean="0"/>
                  <a:t>值，即</a:t>
                </a:r>
                <a14:m>
                  <m:oMath xmlns:m="http://schemas.openxmlformats.org/officeDocument/2006/math">
                    <m:r>
                      <a:rPr lang="en-US" altLang="zh-CN" b="0" i="1" smtClean="0">
                        <a:latin typeface="Cambria Math" charset="0"/>
                      </a:rPr>
                      <m:t>𝐿𝑦</m:t>
                    </m:r>
                    <m:r>
                      <a:rPr lang="en-US" altLang="zh-CN" b="0" i="1" smtClean="0">
                        <a:latin typeface="Cambria Math" charset="0"/>
                      </a:rPr>
                      <m:t>= </m:t>
                    </m:r>
                    <m:r>
                      <a:rPr lang="en-US" altLang="zh-CN" b="0" i="1" smtClean="0">
                        <a:latin typeface="Cambria Math" charset="0"/>
                        <a:ea typeface="Cambria Math" charset="0"/>
                        <a:cs typeface="Cambria Math" charset="0"/>
                      </a:rPr>
                      <m:t>𝛾</m:t>
                    </m:r>
                    <m:r>
                      <a:rPr lang="en-US" altLang="zh-CN" b="0" i="1" smtClean="0">
                        <a:latin typeface="Cambria Math" charset="0"/>
                        <a:ea typeface="Cambria Math" charset="0"/>
                        <a:cs typeface="Cambria Math" charset="0"/>
                      </a:rPr>
                      <m:t>𝐷𝑦</m:t>
                    </m:r>
                  </m:oMath>
                </a14:m>
                <a:endParaRPr lang="en-US" altLang="zh-CN" b="0" dirty="0" smtClean="0">
                  <a:ea typeface="Cambria Math" charset="0"/>
                  <a:cs typeface="Cambria Math" charset="0"/>
                </a:endParaRPr>
              </a:p>
              <a:p>
                <a:pPr>
                  <a:lnSpc>
                    <a:spcPct val="150000"/>
                  </a:lnSpc>
                </a:pPr>
                <a:r>
                  <a:rPr lang="en-US" altLang="zh-CN" dirty="0" smtClean="0"/>
                  <a:t>Step4</a:t>
                </a:r>
                <a:r>
                  <a:rPr lang="zh-CN" altLang="en-US" dirty="0"/>
                  <a:t>：使用最小的</a:t>
                </a:r>
                <a:r>
                  <a:rPr lang="en-US" altLang="zh-CN" dirty="0"/>
                  <a:t>m</a:t>
                </a:r>
                <a:r>
                  <a:rPr lang="zh-CN" altLang="en-US" dirty="0"/>
                  <a:t>个非零特征值对应的特征向量作为降维后的结果</a:t>
                </a:r>
                <a:r>
                  <a:rPr lang="zh-CN" altLang="en-US" dirty="0" smtClean="0"/>
                  <a:t>输出</a:t>
                </a:r>
                <a:endParaRPr lang="en-US" altLang="zh-CN" dirty="0" smtClean="0"/>
              </a:p>
              <a:p>
                <a:pPr>
                  <a:lnSpc>
                    <a:spcPct val="150000"/>
                  </a:lnSpc>
                </a:pPr>
                <a:r>
                  <a:rPr lang="zh-CN" altLang="en-US" dirty="0" smtClean="0"/>
                  <a:t>问题：为什么用最小的</a:t>
                </a:r>
                <a:r>
                  <a:rPr lang="en-US" altLang="zh-CN" dirty="0" smtClean="0"/>
                  <a:t>m</a:t>
                </a:r>
                <a:r>
                  <a:rPr lang="zh-CN" altLang="en-US" dirty="0" smtClean="0"/>
                  <a:t>个非零特征值对应的特征向量？</a:t>
                </a:r>
                <a:endParaRPr lang="en-US" altLang="zh-CN" dirty="0" smtClean="0"/>
              </a:p>
            </p:txBody>
          </p:sp>
        </mc:Choice>
        <mc:Fallback xmlns="">
          <p:sp>
            <p:nvSpPr>
              <p:cNvPr id="8" name="内容占位符 2">
                <a:extLst>
                  <a:ext uri="{FF2B5EF4-FFF2-40B4-BE49-F238E27FC236}">
                    <a16:creationId xmlns="" xmlns:a16="http://schemas.microsoft.com/office/drawing/2014/main" id="{CE3AAAE5-12C3-438F-972E-83B2F9F250CD}"/>
                  </a:ext>
                </a:extLst>
              </p:cNvPr>
              <p:cNvSpPr txBox="1">
                <a:spLocks noRot="1" noChangeAspect="1" noMove="1" noResize="1" noEditPoints="1" noAdjustHandles="1" noChangeArrowheads="1" noChangeShapeType="1" noTextEdit="1"/>
              </p:cNvSpPr>
              <p:nvPr/>
            </p:nvSpPr>
            <p:spPr>
              <a:xfrm>
                <a:off x="838200" y="1690688"/>
                <a:ext cx="10515600" cy="4351338"/>
              </a:xfrm>
              <a:prstGeom prst="rect">
                <a:avLst/>
              </a:prstGeom>
              <a:blipFill rotWithShape="0">
                <a:blip r:embed="rId4"/>
                <a:stretch>
                  <a:fillRect l="-1043"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516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算法例子</a:t>
            </a:r>
            <a:endParaRPr lang="zh-CN" altLang="en-US" sz="2200"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6523" t="2593" r="5797"/>
          <a:stretch/>
        </p:blipFill>
        <p:spPr>
          <a:xfrm>
            <a:off x="3442253" y="1505156"/>
            <a:ext cx="7911547" cy="4643851"/>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38200" y="2488253"/>
                <a:ext cx="2252870" cy="2677656"/>
              </a:xfrm>
              <a:prstGeom prst="rect">
                <a:avLst/>
              </a:prstGeom>
              <a:noFill/>
            </p:spPr>
            <p:txBody>
              <a:bodyPr wrap="square" rtlCol="0">
                <a:spAutoFit/>
              </a:bodyPr>
              <a:lstStyle/>
              <a:p>
                <a:r>
                  <a:rPr kumimoji="1" lang="zh-CN" altLang="en-US" sz="2800" dirty="0" smtClean="0"/>
                  <a:t>参数：</a:t>
                </a:r>
                <a:r>
                  <a:rPr kumimoji="1" lang="en-US" altLang="zh-CN" sz="2800" dirty="0" smtClean="0"/>
                  <a:t>N</a:t>
                </a:r>
                <a:r>
                  <a:rPr kumimoji="1" lang="zh-CN" altLang="en-US" sz="2800" dirty="0" smtClean="0"/>
                  <a:t>是选取的近邻点的个数，</a:t>
                </a:r>
                <a:r>
                  <a:rPr kumimoji="1" lang="en-US" altLang="zh-CN" sz="2800" dirty="0" smtClean="0"/>
                  <a:t>t</a:t>
                </a:r>
                <a:r>
                  <a:rPr kumimoji="1" lang="zh-CN" altLang="en-US" sz="2800" dirty="0" smtClean="0"/>
                  <a:t>是热核函数的参数，</a:t>
                </a:r>
                <a:r>
                  <a:rPr kumimoji="1" lang="en-US" altLang="zh-CN" sz="2800" dirty="0" smtClean="0"/>
                  <a:t>t=</a:t>
                </a:r>
                <a14:m>
                  <m:oMath xmlns:m="http://schemas.openxmlformats.org/officeDocument/2006/math">
                    <m:r>
                      <a:rPr kumimoji="1" lang="en-US" altLang="zh-CN" sz="2800" i="1" smtClean="0">
                        <a:latin typeface="Cambria Math" charset="0"/>
                        <a:ea typeface="Cambria Math" charset="0"/>
                        <a:cs typeface="Cambria Math" charset="0"/>
                      </a:rPr>
                      <m:t>∞</m:t>
                    </m:r>
                  </m:oMath>
                </a14:m>
                <a:r>
                  <a:rPr kumimoji="1" lang="zh-CN" altLang="en-US" sz="2800" dirty="0" smtClean="0"/>
                  <a:t>即权重为</a:t>
                </a:r>
                <a:r>
                  <a:rPr kumimoji="1" lang="en-US" altLang="zh-CN" sz="2800" dirty="0" smtClean="0"/>
                  <a:t>1</a:t>
                </a:r>
                <a:endParaRPr kumimoji="1"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838200" y="2488253"/>
                <a:ext cx="2252870" cy="2677656"/>
              </a:xfrm>
              <a:prstGeom prst="rect">
                <a:avLst/>
              </a:prstGeom>
              <a:blipFill rotWithShape="0">
                <a:blip r:embed="rId4"/>
                <a:stretch>
                  <a:fillRect l="-5691" t="-2506" r="-3523" b="-5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98601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算法例子</a:t>
            </a:r>
            <a:endParaRPr lang="zh-CN" altLang="en-US" sz="2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177" y="1690688"/>
            <a:ext cx="5872449" cy="4085535"/>
          </a:xfrm>
          <a:prstGeom prst="rect">
            <a:avLst/>
          </a:prstGeom>
        </p:spPr>
      </p:pic>
      <p:sp>
        <p:nvSpPr>
          <p:cNvPr id="5" name="内容占位符 2">
            <a:extLst>
              <a:ext uri="{FF2B5EF4-FFF2-40B4-BE49-F238E27FC236}">
                <a16:creationId xmlns:mc="http://schemas.openxmlformats.org/markup-compatibility/2006" xmlns:a14="http://schemas.microsoft.com/office/drawing/2010/main" xmlns:a16="http://schemas.microsoft.com/office/drawing/2014/main" xmlns="" id="{CE3AAAE5-12C3-438F-972E-83B2F9F250CD}"/>
              </a:ext>
            </a:extLst>
          </p:cNvPr>
          <p:cNvSpPr>
            <a:spLocks noGrp="1"/>
          </p:cNvSpPr>
          <p:nvPr>
            <p:ph idx="1"/>
          </p:nvPr>
        </p:nvSpPr>
        <p:spPr>
          <a:xfrm>
            <a:off x="333558" y="2135601"/>
            <a:ext cx="5722685" cy="4351338"/>
          </a:xfrm>
        </p:spPr>
        <p:txBody>
          <a:bodyPr>
            <a:normAutofit/>
          </a:bodyPr>
          <a:lstStyle/>
          <a:p>
            <a:pPr>
              <a:lnSpc>
                <a:spcPct val="150000"/>
              </a:lnSpc>
            </a:pPr>
            <a:r>
              <a:rPr lang="zh-CN" altLang="en-US" dirty="0" smtClean="0"/>
              <a:t>瑞士卷</a:t>
            </a:r>
            <a:r>
              <a:rPr lang="en-US" altLang="zh-CN" dirty="0" smtClean="0"/>
              <a:t>Swiss</a:t>
            </a:r>
            <a:r>
              <a:rPr lang="zh-CN" altLang="en-US" dirty="0" smtClean="0"/>
              <a:t> </a:t>
            </a:r>
            <a:r>
              <a:rPr lang="en-US" altLang="zh-CN" dirty="0" smtClean="0"/>
              <a:t>Roll</a:t>
            </a:r>
            <a:r>
              <a:rPr lang="zh-CN" altLang="en-US" dirty="0" smtClean="0"/>
              <a:t>：取原始三维空间中的</a:t>
            </a:r>
            <a:r>
              <a:rPr lang="en-US" altLang="zh-CN" dirty="0" smtClean="0"/>
              <a:t>2000</a:t>
            </a:r>
            <a:r>
              <a:rPr lang="zh-CN" altLang="en-US" dirty="0" smtClean="0"/>
              <a:t>个数据样例点</a:t>
            </a:r>
            <a:endParaRPr lang="zh-CN" altLang="en-US" dirty="0"/>
          </a:p>
        </p:txBody>
      </p:sp>
    </p:spTree>
    <p:extLst>
      <p:ext uri="{BB962C8B-B14F-4D97-AF65-F5344CB8AC3E}">
        <p14:creationId xmlns:p14="http://schemas.microsoft.com/office/powerpoint/2010/main" val="12162844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D1476D-5E5C-481F-8880-F6BE0B35D6B2}"/>
              </a:ext>
            </a:extLst>
          </p:cNvPr>
          <p:cNvSpPr>
            <a:spLocks noGrp="1"/>
          </p:cNvSpPr>
          <p:nvPr>
            <p:ph type="title"/>
          </p:nvPr>
        </p:nvSpPr>
        <p:spPr/>
        <p:txBody>
          <a:bodyPr>
            <a:normAutofit/>
          </a:bodyPr>
          <a:lstStyle/>
          <a:p>
            <a:r>
              <a:rPr lang="en-US" altLang="zh-CN" dirty="0" smtClean="0"/>
              <a:t>LE</a:t>
            </a:r>
            <a:r>
              <a:rPr lang="zh-CN" altLang="en-US" dirty="0" smtClean="0"/>
              <a:t>优缺点</a:t>
            </a:r>
            <a:endParaRPr lang="zh-CN" altLang="en-US" sz="2200" dirty="0"/>
          </a:p>
        </p:txBody>
      </p:sp>
      <p:sp>
        <p:nvSpPr>
          <p:cNvPr id="3" name="内容占位符 2">
            <a:extLst>
              <a:ext uri="{FF2B5EF4-FFF2-40B4-BE49-F238E27FC236}">
                <a16:creationId xmlns:a16="http://schemas.microsoft.com/office/drawing/2014/main" xmlns="" id="{CE3AAAE5-12C3-438F-972E-83B2F9F250CD}"/>
              </a:ext>
            </a:extLst>
          </p:cNvPr>
          <p:cNvSpPr>
            <a:spLocks noGrp="1"/>
          </p:cNvSpPr>
          <p:nvPr>
            <p:ph idx="1"/>
          </p:nvPr>
        </p:nvSpPr>
        <p:spPr>
          <a:xfrm>
            <a:off x="838200" y="1602887"/>
            <a:ext cx="10515600" cy="5255113"/>
          </a:xfrm>
        </p:spPr>
        <p:txBody>
          <a:bodyPr>
            <a:normAutofit/>
          </a:bodyPr>
          <a:lstStyle/>
          <a:p>
            <a:pPr>
              <a:lnSpc>
                <a:spcPct val="150000"/>
              </a:lnSpc>
            </a:pPr>
            <a:r>
              <a:rPr lang="zh-CN" altLang="en-US" dirty="0" smtClean="0"/>
              <a:t>优点：</a:t>
            </a:r>
            <a:endParaRPr lang="en-US" altLang="zh-CN" dirty="0"/>
          </a:p>
          <a:p>
            <a:pPr marL="0" indent="0">
              <a:lnSpc>
                <a:spcPct val="150000"/>
              </a:lnSpc>
              <a:buNone/>
            </a:pPr>
            <a:r>
              <a:rPr lang="zh-CN" altLang="en-US" dirty="0" smtClean="0"/>
              <a:t>  不会产生“短路”问题</a:t>
            </a:r>
            <a:endParaRPr lang="en-US" altLang="zh-CN" dirty="0" smtClean="0"/>
          </a:p>
          <a:p>
            <a:pPr marL="0" indent="0">
              <a:lnSpc>
                <a:spcPct val="150000"/>
              </a:lnSpc>
              <a:buNone/>
            </a:pPr>
            <a:r>
              <a:rPr lang="zh-CN" altLang="en-US" dirty="0"/>
              <a:t> </a:t>
            </a:r>
            <a:r>
              <a:rPr lang="zh-CN" altLang="en-US" dirty="0" smtClean="0"/>
              <a:t> 计算量小，执行快</a:t>
            </a:r>
            <a:endParaRPr lang="en-US" altLang="zh-CN" dirty="0" smtClean="0"/>
          </a:p>
          <a:p>
            <a:pPr>
              <a:lnSpc>
                <a:spcPct val="150000"/>
              </a:lnSpc>
            </a:pPr>
            <a:r>
              <a:rPr lang="zh-CN" altLang="en-US" dirty="0" smtClean="0"/>
              <a:t>缺点：</a:t>
            </a:r>
            <a:endParaRPr lang="en-US" altLang="zh-CN" dirty="0" smtClean="0"/>
          </a:p>
          <a:p>
            <a:pPr marL="0" indent="0">
              <a:lnSpc>
                <a:spcPct val="150000"/>
              </a:lnSpc>
              <a:buNone/>
            </a:pPr>
            <a:r>
              <a:rPr lang="zh-CN" altLang="en-US" dirty="0"/>
              <a:t> </a:t>
            </a:r>
            <a:r>
              <a:rPr lang="zh-CN" altLang="en-US" dirty="0" smtClean="0"/>
              <a:t> 对流形上距离远的点不加约束，没办法恢复流形等距的低维坐标</a:t>
            </a:r>
            <a:endParaRPr lang="en-US" altLang="zh-CN" dirty="0" smtClean="0"/>
          </a:p>
          <a:p>
            <a:pPr marL="0" indent="0">
              <a:lnSpc>
                <a:spcPct val="150000"/>
              </a:lnSpc>
              <a:buNone/>
            </a:pPr>
            <a:r>
              <a:rPr lang="zh-CN" altLang="en-US" dirty="0"/>
              <a:t> </a:t>
            </a:r>
            <a:r>
              <a:rPr lang="zh-CN" altLang="en-US" dirty="0" smtClean="0"/>
              <a:t> 热核函数的超参数调节需要经验指导</a:t>
            </a:r>
            <a:endParaRPr lang="en-US" altLang="zh-CN" dirty="0" smtClean="0"/>
          </a:p>
          <a:p>
            <a:pPr>
              <a:lnSpc>
                <a:spcPct val="150000"/>
              </a:lnSpc>
            </a:pPr>
            <a:endParaRPr lang="en-US" altLang="zh-CN" dirty="0" smtClean="0"/>
          </a:p>
        </p:txBody>
      </p:sp>
    </p:spTree>
    <p:extLst>
      <p:ext uri="{BB962C8B-B14F-4D97-AF65-F5344CB8AC3E}">
        <p14:creationId xmlns:p14="http://schemas.microsoft.com/office/powerpoint/2010/main" val="6673335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流形</a:t>
            </a:r>
            <a:r>
              <a:rPr lang="zh-CN" altLang="en-US" dirty="0" smtClean="0"/>
              <a:t>学习算法总结</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sz="2400" dirty="0" smtClean="0">
                    <a:latin typeface="+mn-ea"/>
                  </a:rPr>
                  <a:t>嵌入方式：</a:t>
                </a:r>
                <a:endParaRPr lang="en-US" altLang="zh-CN" sz="2400" dirty="0" smtClean="0">
                  <a:latin typeface="+mn-ea"/>
                </a:endParaRPr>
              </a:p>
              <a:p>
                <a:r>
                  <a:rPr lang="en-US" altLang="zh-CN" sz="2400" dirty="0" smtClean="0">
                    <a:latin typeface="+mn-ea"/>
                  </a:rPr>
                  <a:t>Isometric </a:t>
                </a:r>
                <a:r>
                  <a:rPr lang="en-US" altLang="zh-CN" sz="2400" dirty="0">
                    <a:latin typeface="+mn-ea"/>
                  </a:rPr>
                  <a:t>map</a:t>
                </a:r>
                <a:r>
                  <a:rPr lang="zh-CN" altLang="en-US" sz="2400" dirty="0">
                    <a:latin typeface="+mn-ea"/>
                  </a:rPr>
                  <a:t>：试图找到参数空间到高维空间的坐标</a:t>
                </a:r>
                <a:r>
                  <a:rPr lang="zh-CN" altLang="en-US" sz="2400" dirty="0" smtClean="0">
                    <a:latin typeface="+mn-ea"/>
                  </a:rPr>
                  <a:t>图 </a:t>
                </a:r>
                <a14:m>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𝑀</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dirty="0">
                            <a:latin typeface="Cambria Math" panose="02040503050406030204" pitchFamily="18" charset="0"/>
                          </a:rPr>
                          <m:t>ℝ</m:t>
                        </m:r>
                      </m:e>
                      <m:sup>
                        <m:r>
                          <a:rPr lang="en-US" altLang="zh-CN" sz="2400" i="1">
                            <a:latin typeface="Cambria Math" panose="02040503050406030204" pitchFamily="18" charset="0"/>
                          </a:rPr>
                          <m:t>𝑑</m:t>
                        </m:r>
                      </m:sup>
                    </m:sSup>
                  </m:oMath>
                </a14:m>
                <a:r>
                  <a:rPr lang="zh-CN" altLang="en-US" sz="2400" dirty="0" smtClean="0">
                    <a:latin typeface="+mn-ea"/>
                  </a:rPr>
                  <a:t>，</a:t>
                </a:r>
                <a:endParaRPr lang="en-US" altLang="zh-CN" sz="2400" dirty="0" smtClean="0">
                  <a:latin typeface="+mn-ea"/>
                </a:endParaRPr>
              </a:p>
              <a:p>
                <a:pPr marL="0" indent="0">
                  <a:buNone/>
                </a:pPr>
                <a:r>
                  <a:rPr lang="en-US" altLang="zh-CN" sz="2400" dirty="0">
                    <a:latin typeface="+mn-ea"/>
                  </a:rPr>
                  <a:t> </a:t>
                </a:r>
                <a:r>
                  <a:rPr lang="en-US" altLang="zh-CN" sz="2400" dirty="0" smtClean="0">
                    <a:latin typeface="+mn-ea"/>
                  </a:rPr>
                  <a:t>   </a:t>
                </a:r>
                <a:r>
                  <a:rPr lang="zh-CN" altLang="en-US" sz="2400" dirty="0" smtClean="0">
                    <a:latin typeface="+mn-ea"/>
                  </a:rPr>
                  <a:t>且保持点于点</a:t>
                </a:r>
                <a:r>
                  <a:rPr lang="zh-CN" altLang="en-US" sz="2400" dirty="0">
                    <a:latin typeface="+mn-ea"/>
                  </a:rPr>
                  <a:t>之间的距离</a:t>
                </a:r>
                <a:r>
                  <a:rPr lang="zh-CN" altLang="en-US" sz="2400" dirty="0" smtClean="0">
                    <a:latin typeface="+mn-ea"/>
                  </a:rPr>
                  <a:t>。</a:t>
                </a:r>
                <a:endParaRPr lang="en-US" altLang="zh-CN" sz="2400" dirty="0">
                  <a:latin typeface="+mn-ea"/>
                </a:endParaRPr>
              </a:p>
              <a:p>
                <a:r>
                  <a:rPr lang="en-US" altLang="zh-CN" sz="2400" dirty="0">
                    <a:latin typeface="+mn-ea"/>
                  </a:rPr>
                  <a:t>Conformal map</a:t>
                </a:r>
                <a:r>
                  <a:rPr lang="zh-CN" altLang="en-US" sz="2400" dirty="0">
                    <a:latin typeface="+mn-ea"/>
                  </a:rPr>
                  <a:t>：保持局部角度，而不一定是保持</a:t>
                </a:r>
                <a:r>
                  <a:rPr lang="zh-CN" altLang="en-US" sz="2400" dirty="0" smtClean="0">
                    <a:latin typeface="+mn-ea"/>
                  </a:rPr>
                  <a:t>距离</a:t>
                </a:r>
                <a:endParaRPr lang="en-US" altLang="zh-CN" sz="2400" dirty="0">
                  <a:latin typeface="+mn-ea"/>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rotWithShape="0">
                <a:blip r:embed="rId3"/>
                <a:stretch>
                  <a:fillRect l="-928"/>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923462" y="1519772"/>
            <a:ext cx="5545419" cy="2704458"/>
          </a:xfrm>
          <a:prstGeom prst="rect">
            <a:avLst/>
          </a:prstGeom>
        </p:spPr>
      </p:pic>
    </p:spTree>
    <p:extLst>
      <p:ext uri="{BB962C8B-B14F-4D97-AF65-F5344CB8AC3E}">
        <p14:creationId xmlns:p14="http://schemas.microsoft.com/office/powerpoint/2010/main" val="9616927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流形</a:t>
            </a:r>
            <a:r>
              <a:rPr lang="zh-CN" altLang="en-US" dirty="0" smtClean="0"/>
              <a:t>学习算法总结</a:t>
            </a:r>
            <a:endParaRPr lang="zh-CN" altLang="en-US" dirty="0"/>
          </a:p>
        </p:txBody>
      </p:sp>
      <p:sp>
        <p:nvSpPr>
          <p:cNvPr id="5" name="内容占位符 4"/>
          <p:cNvSpPr>
            <a:spLocks noGrp="1"/>
          </p:cNvSpPr>
          <p:nvPr>
            <p:ph idx="1"/>
          </p:nvPr>
        </p:nvSpPr>
        <p:spPr/>
        <p:txBody>
          <a:body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p:txBody>
      </p:sp>
      <p:pic>
        <p:nvPicPr>
          <p:cNvPr id="4" name="图片 3"/>
          <p:cNvPicPr>
            <a:picLocks noChangeAspect="1"/>
          </p:cNvPicPr>
          <p:nvPr/>
        </p:nvPicPr>
        <p:blipFill>
          <a:blip r:embed="rId3"/>
          <a:stretch>
            <a:fillRect/>
          </a:stretch>
        </p:blipFill>
        <p:spPr>
          <a:xfrm>
            <a:off x="1101518" y="1690688"/>
            <a:ext cx="4179784" cy="3786393"/>
          </a:xfrm>
          <a:prstGeom prst="rect">
            <a:avLst/>
          </a:prstGeom>
        </p:spPr>
      </p:pic>
      <p:sp>
        <p:nvSpPr>
          <p:cNvPr id="6" name="文本框 5"/>
          <p:cNvSpPr txBox="1"/>
          <p:nvPr/>
        </p:nvSpPr>
        <p:spPr>
          <a:xfrm>
            <a:off x="5674406" y="1825625"/>
            <a:ext cx="5308441" cy="4158446"/>
          </a:xfrm>
          <a:prstGeom prst="rect">
            <a:avLst/>
          </a:prstGeom>
          <a:noFill/>
        </p:spPr>
        <p:txBody>
          <a:bodyPr wrap="square" rtlCol="0">
            <a:spAutoFit/>
          </a:bodyPr>
          <a:lstStyle/>
          <a:p>
            <a:pPr>
              <a:lnSpc>
                <a:spcPct val="114000"/>
              </a:lnSpc>
            </a:pPr>
            <a:r>
              <a:rPr lang="zh-CN" altLang="en-US" sz="2400" dirty="0" smtClean="0"/>
              <a:t>局部</a:t>
            </a:r>
            <a:r>
              <a:rPr lang="en-US" altLang="zh-CN" sz="2400" dirty="0" smtClean="0"/>
              <a:t>/</a:t>
            </a:r>
            <a:r>
              <a:rPr lang="zh-CN" altLang="en-US" sz="2400" dirty="0" smtClean="0"/>
              <a:t>全局方法揭示了流形学习算法法区别性特征，</a:t>
            </a:r>
            <a:r>
              <a:rPr lang="zh-CN" altLang="en-US" sz="2400" dirty="0"/>
              <a:t>局部方法倾向于准确地描述流形的局部几何形状，但在</a:t>
            </a:r>
            <a:r>
              <a:rPr lang="zh-CN" altLang="en-US" sz="2400" dirty="0" smtClean="0"/>
              <a:t>全局层面上无法描述。</a:t>
            </a:r>
            <a:endParaRPr lang="en-US" altLang="zh-CN" sz="2400" dirty="0" smtClean="0"/>
          </a:p>
          <a:p>
            <a:pPr marL="342900" indent="-342900">
              <a:lnSpc>
                <a:spcPct val="114000"/>
              </a:lnSpc>
              <a:buFont typeface="Arial" panose="020B0604020202020204" pitchFamily="34" charset="0"/>
              <a:buChar char="•"/>
            </a:pPr>
            <a:r>
              <a:rPr lang="en-US" altLang="zh-CN" sz="2400" dirty="0" smtClean="0"/>
              <a:t>Local</a:t>
            </a:r>
            <a:r>
              <a:rPr lang="zh-CN" altLang="en-US" sz="2400" dirty="0" smtClean="0"/>
              <a:t>：嵌入中点对于其邻居点的位置较准确</a:t>
            </a:r>
            <a:endParaRPr lang="en-US" altLang="zh-CN" sz="2400" dirty="0" smtClean="0"/>
          </a:p>
          <a:p>
            <a:pPr marL="342900" indent="-342900">
              <a:lnSpc>
                <a:spcPct val="114000"/>
              </a:lnSpc>
              <a:buFont typeface="Arial" panose="020B0604020202020204" pitchFamily="34" charset="0"/>
              <a:buChar char="•"/>
            </a:pPr>
            <a:r>
              <a:rPr lang="en-US" altLang="zh-CN" sz="2400" dirty="0" smtClean="0"/>
              <a:t>Global</a:t>
            </a:r>
            <a:r>
              <a:rPr lang="zh-CN" altLang="en-US" sz="2400" dirty="0" smtClean="0"/>
              <a:t>：</a:t>
            </a:r>
            <a:r>
              <a:rPr lang="en-US" altLang="zh-CN" sz="2400" dirty="0" err="1" smtClean="0"/>
              <a:t>Isomap</a:t>
            </a:r>
            <a:r>
              <a:rPr lang="zh-CN" altLang="en-US" sz="2400" dirty="0" smtClean="0"/>
              <a:t>相反，嵌入中点对于</a:t>
            </a:r>
            <a:r>
              <a:rPr lang="zh-CN" altLang="en-US" sz="2400" dirty="0"/>
              <a:t>其</a:t>
            </a:r>
            <a:r>
              <a:rPr lang="zh-CN" altLang="en-US" sz="2400" dirty="0" smtClean="0"/>
              <a:t>邻居点的距离不精确，而大部分点与点之间的距离是精确的</a:t>
            </a:r>
            <a:endParaRPr lang="en-US" altLang="zh-CN" sz="2400" dirty="0" smtClean="0"/>
          </a:p>
          <a:p>
            <a:endParaRPr lang="en-US" altLang="zh-CN" dirty="0" smtClean="0"/>
          </a:p>
        </p:txBody>
      </p:sp>
    </p:spTree>
    <p:extLst>
      <p:ext uri="{BB962C8B-B14F-4D97-AF65-F5344CB8AC3E}">
        <p14:creationId xmlns:p14="http://schemas.microsoft.com/office/powerpoint/2010/main" val="492091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主要参考文献</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sz="2400" dirty="0" smtClean="0"/>
              <a:t>《</a:t>
            </a:r>
            <a:r>
              <a:rPr lang="zh-CN" altLang="en-US" sz="2400" dirty="0" smtClean="0"/>
              <a:t>机器学习</a:t>
            </a:r>
            <a:r>
              <a:rPr lang="en-US" altLang="zh-CN" sz="2400" dirty="0" smtClean="0"/>
              <a:t>》</a:t>
            </a:r>
            <a:r>
              <a:rPr lang="zh-CN" altLang="en-US" sz="2400" dirty="0" smtClean="0"/>
              <a:t>周志华</a:t>
            </a:r>
            <a:endParaRPr lang="en-US" altLang="zh-CN" sz="2400" dirty="0" smtClean="0"/>
          </a:p>
          <a:p>
            <a:pPr>
              <a:lnSpc>
                <a:spcPct val="150000"/>
              </a:lnSpc>
            </a:pPr>
            <a:r>
              <a:rPr lang="en-US" altLang="zh-CN" sz="2400" dirty="0" smtClean="0"/>
              <a:t>《Algorithms </a:t>
            </a:r>
            <a:r>
              <a:rPr lang="en-US" altLang="zh-CN" sz="2400" dirty="0"/>
              <a:t>for manifold </a:t>
            </a:r>
            <a:r>
              <a:rPr lang="en-US" altLang="zh-CN" sz="2400" dirty="0" err="1" smtClean="0"/>
              <a:t>learning》Lawrence</a:t>
            </a:r>
            <a:r>
              <a:rPr lang="en-US" altLang="zh-CN" sz="2400" dirty="0" smtClean="0"/>
              <a:t> </a:t>
            </a:r>
            <a:r>
              <a:rPr lang="en-US" altLang="zh-CN" sz="2400" dirty="0" err="1"/>
              <a:t>Cayton</a:t>
            </a:r>
            <a:r>
              <a:rPr lang="en-US" altLang="zh-CN" sz="2400" dirty="0"/>
              <a:t> </a:t>
            </a:r>
            <a:endParaRPr lang="en-US" altLang="zh-CN" sz="2400" dirty="0" smtClean="0"/>
          </a:p>
          <a:p>
            <a:pPr>
              <a:lnSpc>
                <a:spcPct val="150000"/>
              </a:lnSpc>
            </a:pPr>
            <a:r>
              <a:rPr lang="en-US" altLang="zh-CN" sz="2400" dirty="0" smtClean="0"/>
              <a:t>《A Global Geometric Framework for Nonlinear Dimensionality Reduction 》Joshua B. </a:t>
            </a:r>
            <a:r>
              <a:rPr lang="en-US" altLang="zh-CN" sz="2400" dirty="0" err="1" smtClean="0"/>
              <a:t>Tenenbaum</a:t>
            </a:r>
            <a:r>
              <a:rPr lang="en-US" altLang="zh-CN" sz="2400" dirty="0" smtClean="0"/>
              <a:t>, 1</a:t>
            </a:r>
            <a:r>
              <a:rPr lang="zh-CN" altLang="en-US" sz="2400" dirty="0" smtClean="0"/>
              <a:t>，</a:t>
            </a:r>
            <a:r>
              <a:rPr lang="en-US" altLang="zh-CN" sz="2400" dirty="0" smtClean="0"/>
              <a:t> Vin de Silva, 2</a:t>
            </a:r>
            <a:r>
              <a:rPr lang="zh-CN" altLang="en-US" sz="2400" dirty="0" smtClean="0"/>
              <a:t>，</a:t>
            </a:r>
            <a:r>
              <a:rPr lang="en-US" altLang="zh-CN" sz="2400" dirty="0" smtClean="0"/>
              <a:t> John C. Langford 3 </a:t>
            </a:r>
          </a:p>
          <a:p>
            <a:pPr>
              <a:lnSpc>
                <a:spcPct val="150000"/>
              </a:lnSpc>
            </a:pPr>
            <a:r>
              <a:rPr lang="en-US" altLang="zh-CN" sz="2400" dirty="0" smtClean="0"/>
              <a:t>《</a:t>
            </a:r>
            <a:r>
              <a:rPr lang="en-US" altLang="zh-CN" sz="2400" dirty="0"/>
              <a:t> </a:t>
            </a:r>
            <a:r>
              <a:rPr lang="en-US" altLang="zh-CN" sz="2400" dirty="0" smtClean="0"/>
              <a:t>Nonlinear Dimensionality Reduction by Locally Linear Embedding 》Sam </a:t>
            </a:r>
            <a:r>
              <a:rPr lang="en-US" altLang="zh-CN" sz="2400" dirty="0"/>
              <a:t>T. </a:t>
            </a:r>
            <a:r>
              <a:rPr lang="en-US" altLang="zh-CN" sz="2400" dirty="0" err="1"/>
              <a:t>Roweis</a:t>
            </a:r>
            <a:r>
              <a:rPr lang="en-US" altLang="zh-CN" sz="2400" dirty="0"/>
              <a:t> 1 and Lawrence K. Saul 2 </a:t>
            </a:r>
            <a:endParaRPr lang="en-US" altLang="zh-CN" sz="2400" dirty="0" smtClean="0"/>
          </a:p>
          <a:p>
            <a:pPr>
              <a:lnSpc>
                <a:spcPct val="150000"/>
              </a:lnSpc>
            </a:pPr>
            <a:r>
              <a:rPr lang="en-US" altLang="zh-CN" sz="2400" dirty="0" smtClean="0"/>
              <a:t>《</a:t>
            </a:r>
            <a:r>
              <a:rPr lang="zh-CN" altLang="en-US" sz="2400" dirty="0" smtClean="0"/>
              <a:t>集体智慧编程</a:t>
            </a:r>
            <a:r>
              <a:rPr lang="en-US" altLang="zh-CN" sz="2400" dirty="0" smtClean="0"/>
              <a:t>》</a:t>
            </a:r>
            <a:r>
              <a:rPr lang="zh-CN" altLang="en-US" sz="2400" dirty="0" smtClean="0"/>
              <a:t>莫映，王开福（译）</a:t>
            </a:r>
            <a:endParaRPr lang="zh-CN" altLang="en-US" sz="2400" dirty="0"/>
          </a:p>
        </p:txBody>
      </p:sp>
    </p:spTree>
    <p:extLst>
      <p:ext uri="{BB962C8B-B14F-4D97-AF65-F5344CB8AC3E}">
        <p14:creationId xmlns:p14="http://schemas.microsoft.com/office/powerpoint/2010/main" val="20576727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41912" y="2941983"/>
            <a:ext cx="4379725" cy="1015663"/>
          </a:xfrm>
          <a:prstGeom prst="rect">
            <a:avLst/>
          </a:prstGeom>
          <a:noFill/>
        </p:spPr>
        <p:txBody>
          <a:bodyPr wrap="none" rtlCol="0">
            <a:spAutoFit/>
          </a:bodyPr>
          <a:lstStyle/>
          <a:p>
            <a:r>
              <a:rPr kumimoji="1" lang="en-US" altLang="zh-CN" sz="6000" dirty="0" smtClean="0"/>
              <a:t>Thank</a:t>
            </a:r>
            <a:r>
              <a:rPr kumimoji="1" lang="zh-CN" altLang="en-US" sz="6000" dirty="0" smtClean="0"/>
              <a:t> </a:t>
            </a:r>
            <a:r>
              <a:rPr kumimoji="1" lang="en-US" altLang="zh-CN" sz="6000" dirty="0" smtClean="0"/>
              <a:t>you</a:t>
            </a:r>
            <a:r>
              <a:rPr kumimoji="1" lang="zh-CN" altLang="en-US" sz="6000" dirty="0" smtClean="0"/>
              <a:t>！</a:t>
            </a:r>
            <a:endParaRPr kumimoji="1" lang="zh-CN" altLang="en-US" sz="6000" dirty="0"/>
          </a:p>
        </p:txBody>
      </p:sp>
    </p:spTree>
    <p:extLst>
      <p:ext uri="{BB962C8B-B14F-4D97-AF65-F5344CB8AC3E}">
        <p14:creationId xmlns:p14="http://schemas.microsoft.com/office/powerpoint/2010/main" val="29007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3"/>
            <a:ext cx="8765219" cy="5086905"/>
          </a:xfrm>
        </p:spPr>
        <p:txBody>
          <a:bodyPr>
            <a:normAutofit/>
          </a:bodyPr>
          <a:lstStyle/>
          <a:p>
            <a:pPr algn="l"/>
            <a:r>
              <a:rPr lang="zh-CN" altLang="en-US" sz="3200" dirty="0"/>
              <a:t>基本术语（流形）</a:t>
            </a:r>
            <a:endParaRPr lang="en-US" altLang="zh-CN" sz="3200" dirty="0"/>
          </a:p>
          <a:p>
            <a:pPr algn="l"/>
            <a:r>
              <a:rPr lang="en-US" altLang="zh-CN" dirty="0"/>
              <a:t>	</a:t>
            </a:r>
          </a:p>
          <a:p>
            <a:pPr algn="l"/>
            <a:r>
              <a:rPr lang="en-US" altLang="zh-CN" dirty="0"/>
              <a:t>	</a:t>
            </a:r>
            <a:r>
              <a:rPr lang="zh-CN" altLang="en-US" dirty="0"/>
              <a:t>流形是局部具有欧氏空间性质的空间。流形并不是一个“形状”，而是一个“空间”。</a:t>
            </a:r>
            <a:endParaRPr lang="en-US" altLang="zh-CN" dirty="0"/>
          </a:p>
          <a:p>
            <a:pPr algn="l"/>
            <a:endParaRPr lang="en-US" altLang="zh-CN" dirty="0"/>
          </a:p>
          <a:p>
            <a:pPr algn="l"/>
            <a:r>
              <a:rPr lang="en-US" altLang="zh-CN" dirty="0"/>
              <a:t>	</a:t>
            </a:r>
            <a:r>
              <a:rPr lang="zh-CN" altLang="en-US" dirty="0"/>
              <a:t>欧氏空间是带有内积的线性空间，是平坦的，非欧空间是弯曲的。</a:t>
            </a:r>
            <a:endParaRPr lang="en-US" altLang="zh-CN" dirty="0"/>
          </a:p>
          <a:p>
            <a:pPr algn="l"/>
            <a:endParaRPr lang="en-US" altLang="zh-CN" dirty="0"/>
          </a:p>
        </p:txBody>
      </p:sp>
    </p:spTree>
    <p:extLst>
      <p:ext uri="{BB962C8B-B14F-4D97-AF65-F5344CB8AC3E}">
        <p14:creationId xmlns:p14="http://schemas.microsoft.com/office/powerpoint/2010/main" val="375768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3"/>
            <a:ext cx="9144000" cy="5086905"/>
          </a:xfrm>
        </p:spPr>
        <p:txBody>
          <a:bodyPr>
            <a:normAutofit/>
          </a:bodyPr>
          <a:lstStyle/>
          <a:p>
            <a:pPr algn="l"/>
            <a:r>
              <a:rPr lang="zh-CN" altLang="en-US" sz="3200" dirty="0"/>
              <a:t>基本术语（流形）</a:t>
            </a:r>
            <a:endParaRPr lang="en-US" altLang="zh-CN" sz="3200" dirty="0"/>
          </a:p>
          <a:p>
            <a:pPr algn="l"/>
            <a:r>
              <a:rPr lang="en-US" altLang="zh-CN" dirty="0"/>
              <a:t>	</a:t>
            </a:r>
          </a:p>
          <a:p>
            <a:pPr lvl="1" algn="l"/>
            <a:endParaRPr lang="en-US" altLang="zh-CN" dirty="0"/>
          </a:p>
          <a:p>
            <a:pPr lvl="1" algn="l"/>
            <a:r>
              <a:rPr lang="zh-CN" altLang="en-US" dirty="0"/>
              <a:t>定义</a:t>
            </a:r>
            <a:r>
              <a:rPr lang="en-US" altLang="zh-CN" dirty="0"/>
              <a:t>1</a:t>
            </a:r>
            <a:r>
              <a:rPr lang="zh-CN" altLang="en-US" dirty="0"/>
              <a:t>：同胚是一个连续函数，其反函数也是一个连续函数。</a:t>
            </a:r>
            <a:endParaRPr lang="en-US" altLang="zh-CN" dirty="0"/>
          </a:p>
          <a:p>
            <a:pPr lvl="1" algn="l"/>
            <a:r>
              <a:rPr lang="en-US" altLang="zh-CN" dirty="0"/>
              <a:t>	</a:t>
            </a:r>
          </a:p>
          <a:p>
            <a:pPr lvl="1" algn="l"/>
            <a:r>
              <a:rPr lang="en-US" altLang="zh-CN" dirty="0"/>
              <a:t>	</a:t>
            </a:r>
            <a:r>
              <a:rPr lang="zh-CN" altLang="en-US" dirty="0"/>
              <a:t>在拓扑学中，两个流形，如果可以通过弯曲、延展、剪切</a:t>
            </a:r>
            <a:r>
              <a:rPr lang="en-US" altLang="zh-CN" dirty="0"/>
              <a:t>(</a:t>
            </a:r>
            <a:r>
              <a:rPr lang="zh-CN" altLang="en-US" dirty="0"/>
              <a:t>只要最终完全沿着当初剪开的缝隙再重新粘贴起来</a:t>
            </a:r>
            <a:r>
              <a:rPr lang="en-US" altLang="zh-CN" dirty="0"/>
              <a:t>)</a:t>
            </a:r>
            <a:r>
              <a:rPr lang="zh-CN" altLang="en-US" dirty="0"/>
              <a:t>等操作把其中一个变为另一个，则认为两者是同胚的。如：圆和正方形是同胚的，而球面和环面就不是同胚的。如果两个空间之间存在同胚，那么这两个空间就称为</a:t>
            </a:r>
            <a:r>
              <a:rPr lang="zh-CN" altLang="en-US" b="1" dirty="0"/>
              <a:t>同胚</a:t>
            </a:r>
            <a:r>
              <a:rPr lang="zh-CN" altLang="en-US" dirty="0"/>
              <a:t>的，从拓扑学的观点来看，两个空间是相同的。</a:t>
            </a:r>
            <a:endParaRPr lang="en-US" altLang="zh-CN" dirty="0"/>
          </a:p>
          <a:p>
            <a:pPr lvl="1" algn="l"/>
            <a:endParaRPr lang="en-US" altLang="zh-CN" dirty="0"/>
          </a:p>
        </p:txBody>
      </p:sp>
    </p:spTree>
    <p:extLst>
      <p:ext uri="{BB962C8B-B14F-4D97-AF65-F5344CB8AC3E}">
        <p14:creationId xmlns:p14="http://schemas.microsoft.com/office/powerpoint/2010/main" val="164023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3"/>
            <a:ext cx="9144000" cy="5086905"/>
          </a:xfrm>
        </p:spPr>
        <p:txBody>
          <a:bodyPr>
            <a:normAutofit/>
          </a:bodyPr>
          <a:lstStyle/>
          <a:p>
            <a:pPr algn="l"/>
            <a:r>
              <a:rPr lang="zh-CN" altLang="en-US" sz="3200" dirty="0"/>
              <a:t>基本术语（流形）</a:t>
            </a:r>
            <a:endParaRPr lang="en-US" altLang="zh-CN" sz="3200" dirty="0"/>
          </a:p>
          <a:p>
            <a:pPr algn="l"/>
            <a:r>
              <a:rPr lang="en-US" altLang="zh-CN" dirty="0"/>
              <a:t>	</a:t>
            </a:r>
          </a:p>
          <a:p>
            <a:pPr lvl="1" algn="l"/>
            <a:endParaRPr lang="en-US" altLang="zh-CN" dirty="0"/>
          </a:p>
          <a:p>
            <a:pPr lvl="1" algn="l"/>
            <a:r>
              <a:rPr lang="zh-CN" altLang="en-US" dirty="0"/>
              <a:t>定义</a:t>
            </a:r>
            <a:r>
              <a:rPr lang="en-US" altLang="zh-CN" dirty="0"/>
              <a:t>2</a:t>
            </a:r>
            <a:r>
              <a:rPr lang="zh-CN" altLang="en-US" dirty="0"/>
              <a:t>：一个</a:t>
            </a:r>
            <a:r>
              <a:rPr lang="en-US" altLang="zh-CN" dirty="0"/>
              <a:t>d</a:t>
            </a:r>
            <a:r>
              <a:rPr lang="zh-CN" altLang="en-US" dirty="0"/>
              <a:t>维的流形集</a:t>
            </a:r>
            <a:r>
              <a:rPr lang="en-US" altLang="zh-CN" dirty="0"/>
              <a:t>M</a:t>
            </a:r>
            <a:r>
              <a:rPr lang="zh-CN" altLang="en-US" dirty="0"/>
              <a:t>与</a:t>
            </a:r>
            <a:r>
              <a:rPr lang="en-US" altLang="zh-CN" dirty="0"/>
              <a:t>R</a:t>
            </a:r>
            <a:r>
              <a:rPr lang="en-US" altLang="zh-CN" i="0" baseline="30000" dirty="0">
                <a:latin typeface="+mj-lt"/>
              </a:rPr>
              <a:t>d</a:t>
            </a:r>
            <a:r>
              <a:rPr lang="zh-CN" altLang="en-US" i="0" dirty="0">
                <a:latin typeface="+mj-lt"/>
              </a:rPr>
              <a:t>（欧氏空间</a:t>
            </a:r>
            <a:r>
              <a:rPr lang="zh-CN" altLang="en-US" dirty="0">
                <a:latin typeface="+mj-lt"/>
              </a:rPr>
              <a:t>）是局部同胚的。</a:t>
            </a:r>
            <a:endParaRPr lang="en-US" altLang="zh-CN" dirty="0">
              <a:latin typeface="+mj-lt"/>
            </a:endParaRPr>
          </a:p>
          <a:p>
            <a:pPr lvl="1" algn="l"/>
            <a:endParaRPr lang="en-US" altLang="zh-CN" dirty="0">
              <a:latin typeface="+mj-lt"/>
            </a:endParaRPr>
          </a:p>
          <a:p>
            <a:pPr lvl="1" algn="l"/>
            <a:r>
              <a:rPr lang="en-US" altLang="zh-CN" dirty="0">
                <a:latin typeface="+mj-lt"/>
              </a:rPr>
              <a:t>	</a:t>
            </a:r>
            <a:r>
              <a:rPr lang="zh-CN" altLang="en-US" dirty="0">
                <a:latin typeface="+mj-lt"/>
              </a:rPr>
              <a:t>也就是说，对每个</a:t>
            </a:r>
            <a:r>
              <a:rPr lang="en-US" altLang="zh-CN" dirty="0">
                <a:latin typeface="+mj-lt"/>
              </a:rPr>
              <a:t>x</a:t>
            </a:r>
            <a:r>
              <a:rPr lang="zh-CN" altLang="en-US" dirty="0">
                <a:latin typeface="+mj-lt"/>
              </a:rPr>
              <a:t>属于</a:t>
            </a:r>
            <a:r>
              <a:rPr lang="en-US" altLang="zh-CN" dirty="0">
                <a:latin typeface="+mj-lt"/>
              </a:rPr>
              <a:t>M</a:t>
            </a:r>
            <a:r>
              <a:rPr lang="zh-CN" altLang="en-US" dirty="0">
                <a:latin typeface="+mj-lt"/>
              </a:rPr>
              <a:t>，在</a:t>
            </a:r>
            <a:r>
              <a:rPr lang="en-US" altLang="zh-CN" dirty="0" err="1">
                <a:latin typeface="+mj-lt"/>
              </a:rPr>
              <a:t>x,N</a:t>
            </a:r>
            <a:r>
              <a:rPr lang="en-US" altLang="zh-CN" baseline="-25000" dirty="0" err="1">
                <a:latin typeface="+mj-lt"/>
              </a:rPr>
              <a:t>x</a:t>
            </a:r>
            <a:r>
              <a:rPr lang="zh-CN" altLang="en-US" dirty="0">
                <a:latin typeface="+mj-lt"/>
              </a:rPr>
              <a:t>周围都存在一个开放邻域和一个同胚</a:t>
            </a:r>
            <a:r>
              <a:rPr lang="en-US" altLang="zh-CN" dirty="0">
                <a:latin typeface="+mj-lt"/>
              </a:rPr>
              <a:t>f:</a:t>
            </a:r>
            <a:r>
              <a:rPr lang="en-US" altLang="zh-CN" dirty="0"/>
              <a:t> </a:t>
            </a:r>
            <a:r>
              <a:rPr lang="en-US" altLang="zh-CN" dirty="0" err="1"/>
              <a:t>N</a:t>
            </a:r>
            <a:r>
              <a:rPr lang="en-US" altLang="zh-CN" baseline="-25000" dirty="0" err="1"/>
              <a:t>x</a:t>
            </a:r>
            <a:r>
              <a:rPr lang="en-US" altLang="zh-CN" dirty="0"/>
              <a:t>-&gt; R</a:t>
            </a:r>
            <a:r>
              <a:rPr lang="en-US" altLang="zh-CN" baseline="30000" dirty="0"/>
              <a:t>d</a:t>
            </a:r>
            <a:r>
              <a:rPr lang="en-US" altLang="zh-CN" dirty="0"/>
              <a:t>,</a:t>
            </a:r>
            <a:r>
              <a:rPr lang="zh-CN" altLang="en-US" dirty="0"/>
              <a:t>这些邻域称为坐标块，坐标块组成坐标图，坐标图中的图像被称为参数空间。简单的说就是正逆映射都是光滑的一一映射。</a:t>
            </a:r>
            <a:endParaRPr lang="en-US" altLang="zh-CN" dirty="0"/>
          </a:p>
          <a:p>
            <a:pPr lvl="1" algn="l"/>
            <a:endParaRPr lang="en-US" altLang="zh-CN" dirty="0"/>
          </a:p>
        </p:txBody>
      </p:sp>
    </p:spTree>
    <p:extLst>
      <p:ext uri="{BB962C8B-B14F-4D97-AF65-F5344CB8AC3E}">
        <p14:creationId xmlns:p14="http://schemas.microsoft.com/office/powerpoint/2010/main" val="1553561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3"/>
            <a:ext cx="9144000" cy="5086905"/>
          </a:xfrm>
        </p:spPr>
        <p:txBody>
          <a:bodyPr>
            <a:normAutofit/>
          </a:bodyPr>
          <a:lstStyle/>
          <a:p>
            <a:pPr algn="l"/>
            <a:r>
              <a:rPr lang="zh-CN" altLang="en-US" sz="3200" dirty="0"/>
              <a:t>基本术语（流形）</a:t>
            </a:r>
            <a:endParaRPr lang="en-US" altLang="zh-CN" sz="3200" dirty="0"/>
          </a:p>
          <a:p>
            <a:pPr algn="l"/>
            <a:r>
              <a:rPr lang="en-US" altLang="zh-CN" dirty="0"/>
              <a:t>	</a:t>
            </a:r>
          </a:p>
          <a:p>
            <a:pPr lvl="1" algn="l"/>
            <a:endParaRPr lang="en-US" altLang="zh-CN" dirty="0"/>
          </a:p>
          <a:p>
            <a:pPr lvl="1" algn="l"/>
            <a:r>
              <a:rPr lang="zh-CN" altLang="en-US" dirty="0"/>
              <a:t>定义</a:t>
            </a:r>
            <a:r>
              <a:rPr lang="en-US" altLang="zh-CN" dirty="0"/>
              <a:t>3</a:t>
            </a:r>
            <a:r>
              <a:rPr lang="zh-CN" altLang="en-US" dirty="0"/>
              <a:t>：每个坐标图是微分同胚的。</a:t>
            </a:r>
            <a:endParaRPr lang="en-US" altLang="zh-CN" dirty="0"/>
          </a:p>
          <a:p>
            <a:pPr lvl="1" algn="l"/>
            <a:endParaRPr lang="en-US" altLang="zh-CN" dirty="0"/>
          </a:p>
          <a:p>
            <a:pPr lvl="1" algn="l"/>
            <a:r>
              <a:rPr lang="en-US" altLang="zh-CN" dirty="0"/>
              <a:t>	</a:t>
            </a:r>
            <a:r>
              <a:rPr lang="zh-CN" altLang="en-US" dirty="0"/>
              <a:t>微分同胚是从微分流形之间的可逆映射，使得此映射及其逆映射均为光滑（即无穷可微）的。</a:t>
            </a:r>
            <a:endParaRPr lang="en-US" altLang="zh-CN" dirty="0"/>
          </a:p>
          <a:p>
            <a:pPr lvl="1" algn="l"/>
            <a:r>
              <a:rPr lang="en-US" altLang="zh-CN" dirty="0"/>
              <a:t>	</a:t>
            </a:r>
            <a:r>
              <a:rPr lang="zh-CN" altLang="en-US" dirty="0"/>
              <a:t>对维度小于</a:t>
            </a:r>
            <a:r>
              <a:rPr lang="en-US" altLang="zh-CN" dirty="0"/>
              <a:t>3</a:t>
            </a:r>
            <a:r>
              <a:rPr lang="zh-CN" altLang="en-US" dirty="0"/>
              <a:t>的流形，可证明同胚的流形必为微分同胚；换言之，此时流形上的拓扑结构确定了微分结构。</a:t>
            </a:r>
            <a:endParaRPr lang="en-US" altLang="zh-CN" dirty="0"/>
          </a:p>
        </p:txBody>
      </p:sp>
    </p:spTree>
    <p:extLst>
      <p:ext uri="{BB962C8B-B14F-4D97-AF65-F5344CB8AC3E}">
        <p14:creationId xmlns:p14="http://schemas.microsoft.com/office/powerpoint/2010/main" val="1425414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4"/>
            <a:ext cx="9144000" cy="4547586"/>
          </a:xfrm>
        </p:spPr>
        <p:txBody>
          <a:bodyPr/>
          <a:lstStyle/>
          <a:p>
            <a:pPr algn="l"/>
            <a:r>
              <a:rPr lang="zh-CN" altLang="en-US" sz="3200" dirty="0"/>
              <a:t>基本术语（流形学习）</a:t>
            </a:r>
            <a:endParaRPr lang="en-US" altLang="zh-CN" sz="3200" dirty="0"/>
          </a:p>
          <a:p>
            <a:pPr algn="l"/>
            <a:r>
              <a:rPr lang="en-US" altLang="zh-CN" dirty="0"/>
              <a:t>	</a:t>
            </a:r>
          </a:p>
          <a:p>
            <a:pPr algn="l"/>
            <a:r>
              <a:rPr lang="en-US" altLang="zh-CN" dirty="0"/>
              <a:t>	</a:t>
            </a:r>
            <a:r>
              <a:rPr lang="zh-CN" altLang="en-US" dirty="0"/>
              <a:t>假设流形</a:t>
            </a:r>
            <a:r>
              <a:rPr lang="en-US" altLang="zh-CN" dirty="0"/>
              <a:t>M</a:t>
            </a:r>
            <a:r>
              <a:rPr lang="zh-CN" altLang="en-US" dirty="0"/>
              <a:t>由单个坐标图给出。</a:t>
            </a:r>
            <a:endParaRPr lang="en-US" altLang="zh-CN" dirty="0"/>
          </a:p>
          <a:p>
            <a:pPr algn="l"/>
            <a:endParaRPr lang="en-US" altLang="zh-CN" dirty="0"/>
          </a:p>
          <a:p>
            <a:pPr algn="l"/>
            <a:endParaRPr lang="en-US" altLang="zh-CN" dirty="0"/>
          </a:p>
          <a:p>
            <a:pPr algn="l"/>
            <a:endParaRPr lang="en-US" altLang="zh-CN" dirty="0"/>
          </a:p>
          <a:p>
            <a:pPr algn="l"/>
            <a:endParaRPr lang="en-US" altLang="zh-CN" dirty="0"/>
          </a:p>
          <a:p>
            <a:pPr algn="l"/>
            <a:endParaRPr lang="en-US" altLang="zh-CN" dirty="0"/>
          </a:p>
          <a:p>
            <a:pPr algn="l"/>
            <a:endParaRPr lang="en-US" altLang="zh-CN" dirty="0"/>
          </a:p>
        </p:txBody>
      </p:sp>
      <p:pic>
        <p:nvPicPr>
          <p:cNvPr id="6" name="图片 5">
            <a:extLst>
              <a:ext uri="{FF2B5EF4-FFF2-40B4-BE49-F238E27FC236}">
                <a16:creationId xmlns="" xmlns:a16="http://schemas.microsoft.com/office/drawing/2014/main" id="{E547816F-DE3D-42E8-8E82-543BAEF4927C}"/>
              </a:ext>
            </a:extLst>
          </p:cNvPr>
          <p:cNvPicPr>
            <a:picLocks noChangeAspect="1"/>
          </p:cNvPicPr>
          <p:nvPr/>
        </p:nvPicPr>
        <p:blipFill>
          <a:blip r:embed="rId2"/>
          <a:stretch>
            <a:fillRect/>
          </a:stretch>
        </p:blipFill>
        <p:spPr>
          <a:xfrm>
            <a:off x="2486487" y="2464154"/>
            <a:ext cx="5638800" cy="2105025"/>
          </a:xfrm>
          <a:prstGeom prst="rect">
            <a:avLst/>
          </a:prstGeom>
        </p:spPr>
      </p:pic>
    </p:spTree>
    <p:extLst>
      <p:ext uri="{BB962C8B-B14F-4D97-AF65-F5344CB8AC3E}">
        <p14:creationId xmlns:p14="http://schemas.microsoft.com/office/powerpoint/2010/main" val="185466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848006"/>
          </a:xfrm>
        </p:spPr>
        <p:txBody>
          <a:bodyPr>
            <a:normAutofit/>
          </a:bodyPr>
          <a:lstStyle/>
          <a:p>
            <a:pPr algn="ctr"/>
            <a:r>
              <a:rPr kumimoji="1" lang="en-US" altLang="zh-CN" sz="6000" dirty="0" smtClean="0"/>
              <a:t>Introduction</a:t>
            </a:r>
            <a:endParaRPr kumimoji="1" lang="zh-CN" altLang="en-US" sz="6000" dirty="0"/>
          </a:p>
        </p:txBody>
      </p:sp>
      <p:sp>
        <p:nvSpPr>
          <p:cNvPr id="6" name="副标题 2">
            <a:extLst>
              <a:ext uri="{FF2B5EF4-FFF2-40B4-BE49-F238E27FC236}">
                <a16:creationId xmlns:a16="http://schemas.microsoft.com/office/drawing/2014/main" xmlns="" id="{09403950-2896-40DA-9063-A80E9235A3DE}"/>
              </a:ext>
            </a:extLst>
          </p:cNvPr>
          <p:cNvSpPr txBox="1">
            <a:spLocks/>
          </p:cNvSpPr>
          <p:nvPr/>
        </p:nvSpPr>
        <p:spPr>
          <a:xfrm>
            <a:off x="1524000" y="498026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zh-CN" altLang="en-US" sz="2400" dirty="0" smtClean="0"/>
              <a:t>闫倩倩</a:t>
            </a:r>
            <a:endParaRPr lang="en-US" altLang="zh-CN" sz="2400" dirty="0" smtClean="0"/>
          </a:p>
          <a:p>
            <a:pPr marL="0" indent="0" algn="ctr">
              <a:buNone/>
            </a:pPr>
            <a:r>
              <a:rPr lang="en-US" altLang="zh-CN" sz="2400" dirty="0" smtClean="0"/>
              <a:t>51174500053</a:t>
            </a:r>
            <a:endParaRPr lang="zh-CN" altLang="en-US" sz="2400" dirty="0"/>
          </a:p>
        </p:txBody>
      </p:sp>
    </p:spTree>
    <p:extLst>
      <p:ext uri="{BB962C8B-B14F-4D97-AF65-F5344CB8AC3E}">
        <p14:creationId xmlns:p14="http://schemas.microsoft.com/office/powerpoint/2010/main" val="106563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459C95F-3EAA-4EDD-88DB-5CBB6B665574}"/>
              </a:ext>
            </a:extLst>
          </p:cNvPr>
          <p:cNvSpPr>
            <a:spLocks noGrp="1"/>
          </p:cNvSpPr>
          <p:nvPr>
            <p:ph type="title"/>
          </p:nvPr>
        </p:nvSpPr>
        <p:spPr>
          <a:xfrm>
            <a:off x="838200" y="365125"/>
            <a:ext cx="9442142" cy="1206223"/>
          </a:xfrm>
        </p:spPr>
        <p:txBody>
          <a:bodyPr>
            <a:normAutofit/>
          </a:bodyPr>
          <a:lstStyle/>
          <a:p>
            <a:r>
              <a:rPr lang="en-US" altLang="zh-CN" sz="2400" dirty="0"/>
              <a:t>	</a:t>
            </a:r>
            <a:r>
              <a:rPr lang="zh-CN" altLang="en-US" sz="2400" dirty="0"/>
              <a:t>尽管“现实世界”数据集表现出低维流形结构的程度仍在探索之中，但已经发现了一些积极的例子。</a:t>
            </a:r>
          </a:p>
        </p:txBody>
      </p:sp>
      <p:pic>
        <p:nvPicPr>
          <p:cNvPr id="4" name="内容占位符 3">
            <a:extLst>
              <a:ext uri="{FF2B5EF4-FFF2-40B4-BE49-F238E27FC236}">
                <a16:creationId xmlns="" xmlns:a16="http://schemas.microsoft.com/office/drawing/2014/main" id="{3294B7BC-6385-4BB4-8072-96EE6529DD13}"/>
              </a:ext>
            </a:extLst>
          </p:cNvPr>
          <p:cNvPicPr>
            <a:picLocks noGrp="1" noChangeAspect="1"/>
          </p:cNvPicPr>
          <p:nvPr>
            <p:ph idx="1"/>
          </p:nvPr>
        </p:nvPicPr>
        <p:blipFill>
          <a:blip r:embed="rId2"/>
          <a:stretch>
            <a:fillRect/>
          </a:stretch>
        </p:blipFill>
        <p:spPr>
          <a:xfrm>
            <a:off x="2872669" y="1690688"/>
            <a:ext cx="5896245" cy="4351338"/>
          </a:xfrm>
          <a:prstGeom prst="rect">
            <a:avLst/>
          </a:prstGeom>
        </p:spPr>
      </p:pic>
    </p:spTree>
    <p:extLst>
      <p:ext uri="{BB962C8B-B14F-4D97-AF65-F5344CB8AC3E}">
        <p14:creationId xmlns:p14="http://schemas.microsoft.com/office/powerpoint/2010/main" val="385864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848006"/>
          </a:xfrm>
        </p:spPr>
        <p:txBody>
          <a:bodyPr>
            <a:normAutofit/>
          </a:bodyPr>
          <a:lstStyle/>
          <a:p>
            <a:pPr algn="ctr"/>
            <a:r>
              <a:rPr kumimoji="1" lang="zh-CN" altLang="en-US" sz="6000" dirty="0" smtClean="0"/>
              <a:t>主成分分析</a:t>
            </a:r>
            <a:r>
              <a:rPr kumimoji="1" lang="en-US" altLang="zh-CN" sz="6000" dirty="0" smtClean="0"/>
              <a:t>PCA</a:t>
            </a:r>
            <a:br>
              <a:rPr kumimoji="1" lang="en-US" altLang="zh-CN" sz="6000" dirty="0" smtClean="0"/>
            </a:br>
            <a:r>
              <a:rPr kumimoji="1" lang="en-US" altLang="zh-CN" sz="6000" dirty="0" smtClean="0"/>
              <a:t>Principal Component Analysis</a:t>
            </a:r>
            <a:endParaRPr kumimoji="1" lang="zh-CN" altLang="en-US" sz="6000" dirty="0"/>
          </a:p>
        </p:txBody>
      </p:sp>
      <p:sp>
        <p:nvSpPr>
          <p:cNvPr id="5" name="副标题 2">
            <a:extLst>
              <a:ext uri="{FF2B5EF4-FFF2-40B4-BE49-F238E27FC236}">
                <a16:creationId xmlns:a16="http://schemas.microsoft.com/office/drawing/2014/main" xmlns="" id="{09403950-2896-40DA-9063-A80E9235A3DE}"/>
              </a:ext>
            </a:extLst>
          </p:cNvPr>
          <p:cNvSpPr txBox="1">
            <a:spLocks/>
          </p:cNvSpPr>
          <p:nvPr/>
        </p:nvSpPr>
        <p:spPr>
          <a:xfrm>
            <a:off x="1524000" y="498026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zh-CN" altLang="en-US" sz="2400" dirty="0" smtClean="0"/>
              <a:t>李衡</a:t>
            </a:r>
            <a:endParaRPr lang="en-US" altLang="zh-CN" sz="2400" dirty="0" smtClean="0"/>
          </a:p>
          <a:p>
            <a:pPr marL="0" indent="0" algn="ctr">
              <a:buNone/>
            </a:pPr>
            <a:r>
              <a:rPr lang="en-US" altLang="zh-CN" sz="2400" dirty="0" smtClean="0"/>
              <a:t>51174500100</a:t>
            </a:r>
            <a:endParaRPr lang="zh-CN" altLang="en-US" sz="2400" dirty="0"/>
          </a:p>
        </p:txBody>
      </p:sp>
    </p:spTree>
    <p:extLst>
      <p:ext uri="{BB962C8B-B14F-4D97-AF65-F5344CB8AC3E}">
        <p14:creationId xmlns:p14="http://schemas.microsoft.com/office/powerpoint/2010/main" val="1034414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dirty="0">
                <a:latin typeface="黑体" pitchFamily="49" charset="-122"/>
                <a:ea typeface="黑体" pitchFamily="49" charset="-122"/>
              </a:rPr>
              <a:t>为什么要用主成分分析？</a:t>
            </a:r>
          </a:p>
        </p:txBody>
      </p:sp>
      <p:sp>
        <p:nvSpPr>
          <p:cNvPr id="3" name="内容占位符 2"/>
          <p:cNvSpPr>
            <a:spLocks noGrp="1"/>
          </p:cNvSpPr>
          <p:nvPr>
            <p:ph idx="1"/>
          </p:nvPr>
        </p:nvSpPr>
        <p:spPr>
          <a:xfrm>
            <a:off x="1981200" y="1600201"/>
            <a:ext cx="8507288" cy="4525963"/>
          </a:xfrm>
        </p:spPr>
        <p:txBody>
          <a:bodyPr/>
          <a:lstStyle/>
          <a:p>
            <a:r>
              <a:rPr lang="zh-CN" altLang="en-US" dirty="0">
                <a:latin typeface="黑体" pitchFamily="49" charset="-122"/>
                <a:ea typeface="黑体" pitchFamily="49" charset="-122"/>
              </a:rPr>
              <a:t>在进行统计学习</a:t>
            </a:r>
            <a:r>
              <a:rPr lang="zh-CN" altLang="en-US" dirty="0">
                <a:solidFill>
                  <a:srgbClr val="FF0000"/>
                </a:solidFill>
                <a:latin typeface="黑体" pitchFamily="49" charset="-122"/>
                <a:ea typeface="黑体" pitchFamily="49" charset="-122"/>
              </a:rPr>
              <a:t>多变量</a:t>
            </a:r>
            <a:r>
              <a:rPr lang="zh-CN" altLang="en-US" dirty="0">
                <a:latin typeface="黑体" pitchFamily="49" charset="-122"/>
                <a:ea typeface="黑体" pitchFamily="49" charset="-122"/>
              </a:rPr>
              <a:t>的任务时，变量越多越复杂</a:t>
            </a:r>
            <a:endParaRPr lang="en-US" altLang="zh-CN" dirty="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减少变量个数</a:t>
            </a:r>
            <a:endParaRPr lang="en-US" altLang="zh-CN" dirty="0" smtClean="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往往变量之间会存在一定的</a:t>
            </a:r>
            <a:r>
              <a:rPr lang="zh-CN" altLang="en-US" dirty="0">
                <a:solidFill>
                  <a:srgbClr val="FF0000"/>
                </a:solidFill>
                <a:latin typeface="黑体" pitchFamily="49" charset="-122"/>
                <a:ea typeface="黑体" pitchFamily="49" charset="-122"/>
              </a:rPr>
              <a:t>相关性（重复）</a:t>
            </a:r>
            <a:endParaRPr lang="en-US" altLang="zh-CN" dirty="0">
              <a:solidFill>
                <a:srgbClr val="FF0000"/>
              </a:solidFill>
              <a:latin typeface="黑体" pitchFamily="49" charset="-122"/>
              <a:ea typeface="黑体" pitchFamily="49" charset="-122"/>
            </a:endParaRPr>
          </a:p>
          <a:p>
            <a:endParaRPr lang="en-US" altLang="zh-CN" dirty="0">
              <a:solidFill>
                <a:srgbClr val="FF0000"/>
              </a:solidFill>
              <a:latin typeface="黑体" pitchFamily="49" charset="-122"/>
              <a:ea typeface="黑体" pitchFamily="49" charset="-122"/>
            </a:endParaRPr>
          </a:p>
          <a:p>
            <a:r>
              <a:rPr lang="zh-CN" altLang="en-US" dirty="0">
                <a:latin typeface="黑体" pitchFamily="49" charset="-122"/>
                <a:ea typeface="黑体" pitchFamily="49" charset="-122"/>
              </a:rPr>
              <a:t>删除重复部分，建立新两两不相关的变量</a:t>
            </a:r>
          </a:p>
        </p:txBody>
      </p:sp>
      <p:grpSp>
        <p:nvGrpSpPr>
          <p:cNvPr id="7" name="组合 6"/>
          <p:cNvGrpSpPr/>
          <p:nvPr/>
        </p:nvGrpSpPr>
        <p:grpSpPr>
          <a:xfrm>
            <a:off x="4007769" y="2132857"/>
            <a:ext cx="374971" cy="2808313"/>
            <a:chOff x="2483768" y="2132856"/>
            <a:chExt cx="374971" cy="2808313"/>
          </a:xfrm>
        </p:grpSpPr>
        <p:sp>
          <p:nvSpPr>
            <p:cNvPr id="4" name="下箭头 3"/>
            <p:cNvSpPr/>
            <p:nvPr/>
          </p:nvSpPr>
          <p:spPr>
            <a:xfrm>
              <a:off x="2483768" y="2132856"/>
              <a:ext cx="360040" cy="504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2483768" y="3356992"/>
              <a:ext cx="360040" cy="504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2498699" y="4437112"/>
              <a:ext cx="360040" cy="504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557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332657"/>
            <a:ext cx="8229600" cy="5793507"/>
          </a:xfrm>
        </p:spPr>
        <p:txBody>
          <a:bodyPr>
            <a:normAutofit/>
          </a:bodyPr>
          <a:lstStyle/>
          <a:p>
            <a:r>
              <a:rPr lang="zh-CN" altLang="en-US" dirty="0">
                <a:latin typeface="黑体" pitchFamily="49" charset="-122"/>
                <a:ea typeface="黑体" pitchFamily="49" charset="-122"/>
              </a:rPr>
              <a:t>下表</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是某些学生的语文、数学、物理、化学成绩统计：</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对总成绩的比较起主要作用的是？</a:t>
            </a:r>
            <a:endParaRPr lang="en-US" altLang="zh-CN" dirty="0">
              <a:latin typeface="黑体" pitchFamily="49" charset="-122"/>
              <a:ea typeface="黑体" pitchFamily="49"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484784"/>
            <a:ext cx="7977058" cy="259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38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如果数据量增大：</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268760"/>
            <a:ext cx="831943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715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528" y="116632"/>
            <a:ext cx="8229600" cy="1143000"/>
          </a:xfrm>
        </p:spPr>
        <p:txBody>
          <a:bodyPr>
            <a:normAutofit/>
          </a:bodyPr>
          <a:lstStyle/>
          <a:p>
            <a:pPr algn="l"/>
            <a:r>
              <a:rPr lang="zh-CN" altLang="en-US" sz="4000" b="1" dirty="0">
                <a:latin typeface="黑体" pitchFamily="49" charset="-122"/>
                <a:ea typeface="黑体" pitchFamily="49" charset="-122"/>
              </a:rPr>
              <a:t>降维：</a:t>
            </a:r>
          </a:p>
        </p:txBody>
      </p:sp>
      <p:sp>
        <p:nvSpPr>
          <p:cNvPr id="3" name="内容占位符 2"/>
          <p:cNvSpPr>
            <a:spLocks noGrp="1"/>
          </p:cNvSpPr>
          <p:nvPr>
            <p:ph idx="1"/>
          </p:nvPr>
        </p:nvSpPr>
        <p:spPr>
          <a:xfrm>
            <a:off x="1981200" y="1196753"/>
            <a:ext cx="8229600" cy="4929411"/>
          </a:xfrm>
        </p:spPr>
        <p:txBody>
          <a:bodyPr>
            <a:normAutofit/>
          </a:bodyPr>
          <a:lstStyle/>
          <a:p>
            <a:r>
              <a:rPr lang="zh-CN" altLang="en-US" dirty="0">
                <a:latin typeface="黑体" pitchFamily="49" charset="-122"/>
                <a:ea typeface="黑体" pitchFamily="49" charset="-122"/>
              </a:rPr>
              <a:t>假设从三维降到二维：</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322" y="1776884"/>
            <a:ext cx="8069999" cy="396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760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t>1.</a:t>
            </a:r>
            <a:r>
              <a:rPr lang="zh-CN" altLang="en-US" b="1" dirty="0" smtClean="0">
                <a:latin typeface="黑体" pitchFamily="49" charset="-122"/>
                <a:ea typeface="黑体" pitchFamily="49" charset="-122"/>
              </a:rPr>
              <a:t>主成分分析</a:t>
            </a:r>
            <a:r>
              <a:rPr lang="en-US" altLang="zh-CN" b="1" dirty="0" smtClean="0">
                <a:latin typeface="黑体" pitchFamily="49" charset="-122"/>
                <a:ea typeface="黑体" pitchFamily="49" charset="-122"/>
              </a:rPr>
              <a:t>(PCA)</a:t>
            </a:r>
            <a:endParaRPr lang="zh-CN" altLang="en-US" b="1" dirty="0">
              <a:latin typeface="黑体" pitchFamily="49" charset="-122"/>
              <a:ea typeface="黑体" pitchFamily="49" charset="-122"/>
            </a:endParaRPr>
          </a:p>
        </p:txBody>
      </p:sp>
      <p:sp>
        <p:nvSpPr>
          <p:cNvPr id="3" name="内容占位符 2"/>
          <p:cNvSpPr>
            <a:spLocks noGrp="1"/>
          </p:cNvSpPr>
          <p:nvPr>
            <p:ph idx="1"/>
          </p:nvPr>
        </p:nvSpPr>
        <p:spPr/>
        <p:txBody>
          <a:bodyPr/>
          <a:lstStyle/>
          <a:p>
            <a:endParaRPr lang="en-US" altLang="zh-CN" dirty="0" smtClean="0"/>
          </a:p>
          <a:p>
            <a:r>
              <a:rPr lang="zh-CN" altLang="en-US" dirty="0" smtClean="0">
                <a:solidFill>
                  <a:srgbClr val="FF0000"/>
                </a:solidFill>
              </a:rPr>
              <a:t>   </a:t>
            </a:r>
            <a:r>
              <a:rPr lang="zh-CN" altLang="en-US" dirty="0" smtClean="0">
                <a:solidFill>
                  <a:srgbClr val="FF0000"/>
                </a:solidFill>
                <a:latin typeface="黑体" pitchFamily="49" charset="-122"/>
                <a:ea typeface="黑体" pitchFamily="49" charset="-122"/>
              </a:rPr>
              <a:t>是一种统计方法。通过正交变换将一组可能存在相关性的变量转换为一组线性不相关的变量，转换后的这组变量叫主成分。</a:t>
            </a:r>
            <a:endParaRPr lang="en-US" altLang="zh-CN" dirty="0" smtClean="0">
              <a:solidFill>
                <a:srgbClr val="FF0000"/>
              </a:solidFill>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smtClean="0">
                <a:latin typeface="黑体" pitchFamily="49" charset="-122"/>
                <a:ea typeface="黑体" pitchFamily="49" charset="-122"/>
              </a:rPr>
              <a:t>是一种无监督降维算法，可以很好地解决因变量太多而复杂性、计算量增大的弊端。</a:t>
            </a:r>
            <a:endParaRPr lang="en-US" altLang="zh-CN" dirty="0" smtClean="0">
              <a:latin typeface="黑体" pitchFamily="49" charset="-122"/>
              <a:ea typeface="黑体" pitchFamily="49" charset="-122"/>
            </a:endParaRPr>
          </a:p>
          <a:p>
            <a:pPr marL="0" indent="0">
              <a:buNone/>
            </a:pP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208448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一些知识点：</a:t>
            </a:r>
          </a:p>
        </p:txBody>
      </p:sp>
      <p:sp>
        <p:nvSpPr>
          <p:cNvPr id="3" name="内容占位符 2"/>
          <p:cNvSpPr>
            <a:spLocks noGrp="1"/>
          </p:cNvSpPr>
          <p:nvPr>
            <p:ph idx="1"/>
          </p:nvPr>
        </p:nvSpPr>
        <p:spPr/>
        <p:txBody>
          <a:bodyPr/>
          <a:lstStyle/>
          <a:p>
            <a:r>
              <a:rPr lang="en-US" altLang="zh-CN" dirty="0" smtClean="0"/>
              <a:t>1</a:t>
            </a:r>
            <a:r>
              <a:rPr lang="zh-CN" altLang="en-US" dirty="0"/>
              <a:t>：</a:t>
            </a:r>
            <a:r>
              <a:rPr lang="zh-CN" altLang="en-US" dirty="0">
                <a:solidFill>
                  <a:srgbClr val="FF0000"/>
                </a:solidFill>
                <a:latin typeface="黑体" pitchFamily="49" charset="-122"/>
                <a:ea typeface="黑体" pitchFamily="49" charset="-122"/>
              </a:rPr>
              <a:t>协方差原理</a:t>
            </a:r>
          </a:p>
          <a:p>
            <a:pPr marL="0" indent="0">
              <a:buNone/>
            </a:pPr>
            <a:r>
              <a:rPr lang="zh-CN" altLang="en-US" dirty="0">
                <a:latin typeface="黑体" pitchFamily="49" charset="-122"/>
                <a:ea typeface="黑体" pitchFamily="49" charset="-122"/>
              </a:rPr>
              <a:t>样本</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和样本</a:t>
            </a:r>
            <a:r>
              <a:rPr lang="en-US" altLang="zh-CN" dirty="0">
                <a:latin typeface="黑体" pitchFamily="49" charset="-122"/>
                <a:ea typeface="黑体" pitchFamily="49" charset="-122"/>
              </a:rPr>
              <a:t>Y</a:t>
            </a:r>
            <a:r>
              <a:rPr lang="zh-CN" altLang="en-US" dirty="0">
                <a:latin typeface="黑体" pitchFamily="49" charset="-122"/>
                <a:ea typeface="黑体" pitchFamily="49" charset="-122"/>
              </a:rPr>
              <a:t>的协方差</a:t>
            </a:r>
            <a:r>
              <a:rPr lang="en-US" altLang="zh-CN" dirty="0">
                <a:latin typeface="黑体" pitchFamily="49" charset="-122"/>
                <a:ea typeface="黑体" pitchFamily="49" charset="-122"/>
              </a:rPr>
              <a:t>(Covariance)</a:t>
            </a:r>
            <a:r>
              <a:rPr lang="zh-CN" altLang="en-US" dirty="0">
                <a:latin typeface="黑体" pitchFamily="49" charset="-122"/>
                <a:ea typeface="黑体" pitchFamily="49" charset="-122"/>
              </a:rPr>
              <a:t>：</a:t>
            </a:r>
            <a:endParaRPr lang="en-US" altLang="zh-CN" dirty="0">
              <a:latin typeface="黑体" pitchFamily="49" charset="-122"/>
              <a:ea typeface="黑体" pitchFamily="49" charset="-122"/>
            </a:endParaRPr>
          </a:p>
          <a:p>
            <a:pPr marL="0" indent="0">
              <a:buNone/>
            </a:pPr>
            <a:endParaRPr lang="en-US" altLang="zh-CN" dirty="0">
              <a:latin typeface="黑体" pitchFamily="49" charset="-122"/>
              <a:ea typeface="黑体" pitchFamily="49" charset="-122"/>
            </a:endParaRPr>
          </a:p>
          <a:p>
            <a:pPr marL="0" indent="0">
              <a:buNone/>
            </a:pPr>
            <a:endParaRPr lang="en-US" altLang="zh-CN" dirty="0">
              <a:latin typeface="黑体" pitchFamily="49" charset="-122"/>
              <a:ea typeface="黑体" pitchFamily="49" charset="-122"/>
            </a:endParaRPr>
          </a:p>
          <a:p>
            <a:pPr marL="0" indent="0">
              <a:buNone/>
            </a:pPr>
            <a:r>
              <a:rPr lang="zh-CN" altLang="en-US" dirty="0">
                <a:latin typeface="黑体" pitchFamily="49" charset="-122"/>
                <a:ea typeface="黑体" pitchFamily="49" charset="-122"/>
              </a:rPr>
              <a:t>协方差为正时说明</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Y</a:t>
            </a:r>
            <a:r>
              <a:rPr lang="zh-CN" altLang="en-US" dirty="0">
                <a:latin typeface="黑体" pitchFamily="49" charset="-122"/>
                <a:ea typeface="黑体" pitchFamily="49" charset="-122"/>
              </a:rPr>
              <a:t>是正相关关系，协方差为负时</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Y</a:t>
            </a:r>
            <a:r>
              <a:rPr lang="zh-CN" altLang="en-US" dirty="0">
                <a:latin typeface="黑体" pitchFamily="49" charset="-122"/>
                <a:ea typeface="黑体" pitchFamily="49" charset="-122"/>
              </a:rPr>
              <a:t>是负相关关系，协方差为</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时</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Y</a:t>
            </a:r>
            <a:r>
              <a:rPr lang="zh-CN" altLang="en-US" dirty="0">
                <a:latin typeface="黑体" pitchFamily="49" charset="-122"/>
                <a:ea typeface="黑体" pitchFamily="49" charset="-122"/>
              </a:rPr>
              <a:t>相互独立。</a:t>
            </a:r>
          </a:p>
        </p:txBody>
      </p:sp>
      <p:grpSp>
        <p:nvGrpSpPr>
          <p:cNvPr id="4" name="组合 3"/>
          <p:cNvGrpSpPr/>
          <p:nvPr/>
        </p:nvGrpSpPr>
        <p:grpSpPr>
          <a:xfrm>
            <a:off x="3434011" y="2947512"/>
            <a:ext cx="4464496" cy="3052369"/>
            <a:chOff x="1910011" y="2947511"/>
            <a:chExt cx="4464496" cy="3052369"/>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47511"/>
              <a:ext cx="4178771" cy="788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011" y="4793260"/>
              <a:ext cx="4464496" cy="120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2774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latin typeface="黑体" pitchFamily="49" charset="-122"/>
                <a:ea typeface="黑体" pitchFamily="49" charset="-122"/>
              </a:rPr>
              <a:t>2</a:t>
            </a:r>
            <a:r>
              <a:rPr lang="zh-CN" altLang="en-US" sz="4000" b="1" dirty="0">
                <a:latin typeface="黑体" pitchFamily="49" charset="-122"/>
                <a:ea typeface="黑体" pitchFamily="49" charset="-122"/>
              </a:rPr>
              <a:t>：</a:t>
            </a:r>
          </a:p>
        </p:txBody>
      </p:sp>
      <p:sp>
        <p:nvSpPr>
          <p:cNvPr id="3" name="内容占位符 2"/>
          <p:cNvSpPr>
            <a:spLocks noGrp="1"/>
          </p:cNvSpPr>
          <p:nvPr>
            <p:ph idx="1"/>
          </p:nvPr>
        </p:nvSpPr>
        <p:spPr/>
        <p:txBody>
          <a:bodyPr/>
          <a:lstStyle/>
          <a:p>
            <a:r>
              <a:rPr lang="en-US" altLang="zh-CN" dirty="0">
                <a:solidFill>
                  <a:srgbClr val="FF0000"/>
                </a:solidFill>
                <a:latin typeface="黑体" pitchFamily="49" charset="-122"/>
                <a:ea typeface="黑体" pitchFamily="49" charset="-122"/>
              </a:rPr>
              <a:t>SVD</a:t>
            </a:r>
            <a:r>
              <a:rPr lang="zh-CN" altLang="en-US" dirty="0" smtClean="0">
                <a:solidFill>
                  <a:srgbClr val="FF0000"/>
                </a:solidFill>
                <a:latin typeface="黑体" pitchFamily="49" charset="-122"/>
                <a:ea typeface="黑体" pitchFamily="49" charset="-122"/>
              </a:rPr>
              <a:t>分解原理</a:t>
            </a:r>
            <a:r>
              <a:rPr lang="zh-CN" altLang="en-US" b="1" dirty="0" smtClean="0">
                <a:solidFill>
                  <a:srgbClr val="FF0000"/>
                </a:solidFill>
                <a:latin typeface="黑体" pitchFamily="49" charset="-122"/>
                <a:ea typeface="黑体" pitchFamily="49" charset="-122"/>
              </a:rPr>
              <a:t>：</a:t>
            </a:r>
            <a:endParaRPr lang="zh-CN" altLang="en-US" b="1" dirty="0">
              <a:solidFill>
                <a:srgbClr val="FF0000"/>
              </a:solidFill>
              <a:latin typeface="黑体" pitchFamily="49" charset="-122"/>
              <a:ea typeface="黑体" pitchFamily="49" charset="-122"/>
            </a:endParaRPr>
          </a:p>
          <a:p>
            <a:r>
              <a:rPr lang="zh-CN" altLang="en-US" dirty="0"/>
              <a:t>　　</a:t>
            </a:r>
            <a:endParaRPr lang="en-US" altLang="zh-CN" dirty="0" smtClean="0"/>
          </a:p>
          <a:p>
            <a:r>
              <a:rPr lang="en-US" altLang="zh-CN" dirty="0">
                <a:latin typeface="黑体" pitchFamily="49" charset="-122"/>
                <a:ea typeface="黑体" pitchFamily="49" charset="-122"/>
              </a:rPr>
              <a:t> </a:t>
            </a: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若</a:t>
            </a:r>
            <a:r>
              <a:rPr lang="en-US" altLang="zh-CN" dirty="0">
                <a:latin typeface="黑体" pitchFamily="49" charset="-122"/>
                <a:ea typeface="黑体" pitchFamily="49" charset="-122"/>
              </a:rPr>
              <a:t>AX=</a:t>
            </a:r>
            <a:r>
              <a:rPr lang="en-US" altLang="zh-CN" dirty="0" err="1">
                <a:latin typeface="黑体" pitchFamily="49" charset="-122"/>
                <a:ea typeface="黑体" pitchFamily="49" charset="-122"/>
              </a:rPr>
              <a:t>λX</a:t>
            </a:r>
            <a:r>
              <a:rPr lang="zh-CN" altLang="en-US" dirty="0">
                <a:latin typeface="黑体" pitchFamily="49" charset="-122"/>
                <a:ea typeface="黑体" pitchFamily="49" charset="-122"/>
              </a:rPr>
              <a:t>，则称</a:t>
            </a:r>
            <a:r>
              <a:rPr lang="en-US" altLang="zh-CN" dirty="0">
                <a:latin typeface="黑体" pitchFamily="49" charset="-122"/>
                <a:ea typeface="黑体" pitchFamily="49" charset="-122"/>
              </a:rPr>
              <a:t>λ</a:t>
            </a:r>
            <a:r>
              <a:rPr lang="zh-CN" altLang="en-US" dirty="0">
                <a:latin typeface="黑体" pitchFamily="49" charset="-122"/>
                <a:ea typeface="黑体" pitchFamily="49" charset="-122"/>
              </a:rPr>
              <a:t>是</a:t>
            </a:r>
            <a:r>
              <a:rPr lang="en-US" altLang="zh-CN" dirty="0">
                <a:latin typeface="黑体" pitchFamily="49" charset="-122"/>
                <a:ea typeface="黑体" pitchFamily="49" charset="-122"/>
              </a:rPr>
              <a:t>A</a:t>
            </a:r>
            <a:r>
              <a:rPr lang="zh-CN" altLang="en-US" dirty="0">
                <a:latin typeface="黑体" pitchFamily="49" charset="-122"/>
                <a:ea typeface="黑体" pitchFamily="49" charset="-122"/>
              </a:rPr>
              <a:t>的特征值，</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是对应的特征向量</a:t>
            </a:r>
            <a:r>
              <a:rPr lang="zh-CN" altLang="en-US" dirty="0"/>
              <a:t>。</a:t>
            </a:r>
          </a:p>
        </p:txBody>
      </p:sp>
    </p:spTree>
    <p:extLst>
      <p:ext uri="{BB962C8B-B14F-4D97-AF65-F5344CB8AC3E}">
        <p14:creationId xmlns:p14="http://schemas.microsoft.com/office/powerpoint/2010/main" val="25650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主成分分析原理：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黑体" pitchFamily="49" charset="-122"/>
                    <a:ea typeface="黑体" pitchFamily="49" charset="-122"/>
                    <a:cs typeface="Arial Unicode MS" pitchFamily="34" charset="-122"/>
                  </a:rPr>
                  <a:t>在</a:t>
                </a:r>
                <a:r>
                  <a:rPr lang="en-US" altLang="zh-CN" dirty="0" smtClean="0">
                    <a:latin typeface="黑体" pitchFamily="49" charset="-122"/>
                    <a:ea typeface="黑体" pitchFamily="49" charset="-122"/>
                    <a:cs typeface="Arial Unicode MS" pitchFamily="34" charset="-122"/>
                  </a:rPr>
                  <a:t>PCA </a:t>
                </a:r>
                <a:r>
                  <a:rPr lang="zh-CN" altLang="en-US" dirty="0" smtClean="0">
                    <a:latin typeface="黑体" pitchFamily="49" charset="-122"/>
                    <a:ea typeface="黑体" pitchFamily="49" charset="-122"/>
                    <a:cs typeface="Arial Unicode MS" pitchFamily="34" charset="-122"/>
                  </a:rPr>
                  <a:t>中，最终的目的是找到从原来的</a:t>
                </a:r>
                <a:r>
                  <a:rPr lang="en-US" altLang="zh-CN" dirty="0" smtClean="0">
                    <a:solidFill>
                      <a:srgbClr val="FF0000"/>
                    </a:solidFill>
                    <a:latin typeface="黑体" pitchFamily="49" charset="-122"/>
                    <a:ea typeface="黑体" pitchFamily="49" charset="-122"/>
                    <a:cs typeface="Arial Unicode MS" pitchFamily="34" charset="-122"/>
                  </a:rPr>
                  <a:t>d</a:t>
                </a:r>
                <a:r>
                  <a:rPr lang="zh-CN" altLang="en-US" dirty="0" smtClean="0">
                    <a:solidFill>
                      <a:srgbClr val="FF0000"/>
                    </a:solidFill>
                    <a:latin typeface="黑体" pitchFamily="49" charset="-122"/>
                    <a:ea typeface="黑体" pitchFamily="49" charset="-122"/>
                    <a:cs typeface="Arial Unicode MS" pitchFamily="34" charset="-122"/>
                  </a:rPr>
                  <a:t>维</a:t>
                </a:r>
                <a:r>
                  <a:rPr lang="zh-CN" altLang="en-US" dirty="0" smtClean="0">
                    <a:latin typeface="黑体" pitchFamily="49" charset="-122"/>
                    <a:ea typeface="黑体" pitchFamily="49" charset="-122"/>
                    <a:cs typeface="Arial Unicode MS" pitchFamily="34" charset="-122"/>
                  </a:rPr>
                  <a:t>输入空间中找到新的</a:t>
                </a:r>
                <a:r>
                  <a:rPr lang="en-US" altLang="zh-CN" dirty="0" smtClean="0">
                    <a:solidFill>
                      <a:srgbClr val="FF0000"/>
                    </a:solidFill>
                    <a:latin typeface="黑体" pitchFamily="49" charset="-122"/>
                    <a:ea typeface="黑体" pitchFamily="49" charset="-122"/>
                    <a:cs typeface="Arial Unicode MS" pitchFamily="34" charset="-122"/>
                  </a:rPr>
                  <a:t>k</a:t>
                </a:r>
                <a:r>
                  <a:rPr lang="zh-CN" altLang="en-US" dirty="0" smtClean="0">
                    <a:solidFill>
                      <a:srgbClr val="FF0000"/>
                    </a:solidFill>
                    <a:latin typeface="黑体" pitchFamily="49" charset="-122"/>
                    <a:ea typeface="黑体" pitchFamily="49" charset="-122"/>
                    <a:cs typeface="Arial Unicode MS" pitchFamily="34" charset="-122"/>
                  </a:rPr>
                  <a:t>维</a:t>
                </a:r>
                <a:r>
                  <a:rPr lang="zh-CN" altLang="en-US" dirty="0" smtClean="0">
                    <a:latin typeface="黑体" pitchFamily="49" charset="-122"/>
                    <a:ea typeface="黑体" pitchFamily="49" charset="-122"/>
                    <a:cs typeface="Arial Unicode MS" pitchFamily="34" charset="-122"/>
                  </a:rPr>
                  <a:t>空间的具有最小信息损失的映射。（</a:t>
                </a:r>
                <a:r>
                  <a:rPr lang="en-US" altLang="zh-CN" dirty="0" smtClean="0">
                    <a:latin typeface="黑体" pitchFamily="49" charset="-122"/>
                    <a:ea typeface="黑体" pitchFamily="49" charset="-122"/>
                    <a:cs typeface="Arial Unicode MS" pitchFamily="34" charset="-122"/>
                  </a:rPr>
                  <a:t>k&lt;d</a:t>
                </a:r>
                <a:r>
                  <a:rPr lang="zh-CN" altLang="en-US" dirty="0" smtClean="0">
                    <a:latin typeface="黑体" pitchFamily="49" charset="-122"/>
                    <a:ea typeface="黑体" pitchFamily="49" charset="-122"/>
                    <a:cs typeface="Arial Unicode MS" pitchFamily="34" charset="-122"/>
                  </a:rPr>
                  <a:t>）</a:t>
                </a:r>
                <a:endParaRPr lang="en-US" altLang="zh-CN" dirty="0" smtClean="0">
                  <a:latin typeface="黑体" pitchFamily="49" charset="-122"/>
                  <a:ea typeface="黑体" pitchFamily="49" charset="-122"/>
                  <a:cs typeface="Arial Unicode MS" pitchFamily="34" charset="-122"/>
                </a:endParaRPr>
              </a:p>
              <a:p>
                <a:endParaRPr lang="en-US" altLang="zh-CN" dirty="0">
                  <a:latin typeface="黑体" pitchFamily="49" charset="-122"/>
                  <a:ea typeface="黑体" pitchFamily="49" charset="-122"/>
                  <a:cs typeface="Arial Unicode MS" pitchFamily="34" charset="-122"/>
                </a:endParaRPr>
              </a:p>
              <a:p>
                <a:r>
                  <a:rPr lang="en-US" altLang="zh-CN" dirty="0" smtClean="0">
                    <a:latin typeface="黑体" pitchFamily="49" charset="-122"/>
                    <a:ea typeface="黑体" pitchFamily="49" charset="-122"/>
                    <a:cs typeface="Arial Unicode MS" pitchFamily="34" charset="-122"/>
                  </a:rPr>
                  <a:t>X</a:t>
                </a:r>
                <a:r>
                  <a:rPr lang="zh-CN" altLang="en-US" dirty="0" smtClean="0">
                    <a:latin typeface="黑体" pitchFamily="49" charset="-122"/>
                    <a:ea typeface="黑体" pitchFamily="49" charset="-122"/>
                    <a:cs typeface="Arial Unicode MS" pitchFamily="34" charset="-122"/>
                  </a:rPr>
                  <a:t>在方向</a:t>
                </a:r>
                <a:r>
                  <a:rPr lang="en-US" altLang="zh-CN" dirty="0" smtClean="0">
                    <a:latin typeface="黑体" pitchFamily="49" charset="-122"/>
                    <a:ea typeface="黑体" pitchFamily="49" charset="-122"/>
                    <a:cs typeface="Arial Unicode MS" pitchFamily="34" charset="-122"/>
                  </a:rPr>
                  <a:t>w</a:t>
                </a:r>
                <a:r>
                  <a:rPr lang="zh-CN" altLang="en-US" dirty="0" smtClean="0">
                    <a:latin typeface="黑体" pitchFamily="49" charset="-122"/>
                    <a:ea typeface="黑体" pitchFamily="49" charset="-122"/>
                    <a:cs typeface="Arial Unicode MS" pitchFamily="34" charset="-122"/>
                  </a:rPr>
                  <a:t>上的投影为：</a:t>
                </a:r>
                <a:endParaRPr lang="en-US" altLang="zh-CN" dirty="0" smtClean="0">
                  <a:latin typeface="黑体" pitchFamily="49" charset="-122"/>
                  <a:ea typeface="黑体" pitchFamily="49" charset="-122"/>
                  <a:cs typeface="Arial Unicode MS" pitchFamily="34" charset="-122"/>
                </a:endParaRPr>
              </a:p>
              <a:p>
                <a:r>
                  <a:rPr lang="en-US" altLang="zh-CN" dirty="0">
                    <a:latin typeface="黑体" pitchFamily="49" charset="-122"/>
                    <a:ea typeface="黑体" pitchFamily="49" charset="-122"/>
                    <a:cs typeface="Arial Unicode MS" pitchFamily="34" charset="-122"/>
                  </a:rPr>
                  <a:t> </a:t>
                </a:r>
                <a:r>
                  <a:rPr lang="en-US" altLang="zh-CN" dirty="0" smtClean="0">
                    <a:latin typeface="黑体" pitchFamily="49" charset="-122"/>
                    <a:ea typeface="黑体" pitchFamily="49" charset="-122"/>
                    <a:cs typeface="Arial Unicode MS" pitchFamily="34" charset="-122"/>
                  </a:rPr>
                  <a:t>            </a:t>
                </a:r>
                <a14:m>
                  <m:oMath xmlns:m="http://schemas.openxmlformats.org/officeDocument/2006/math">
                    <m:r>
                      <m:rPr>
                        <m:sty m:val="p"/>
                      </m:rPr>
                      <a:rPr lang="en-US" altLang="zh-CN" dirty="0" smtClean="0">
                        <a:solidFill>
                          <a:srgbClr val="FF0000"/>
                        </a:solidFill>
                        <a:latin typeface="Cambria Math"/>
                        <a:ea typeface="黑体" pitchFamily="49" charset="-122"/>
                        <a:cs typeface="Arial Unicode MS" pitchFamily="34" charset="-122"/>
                      </a:rPr>
                      <m:t>z</m:t>
                    </m:r>
                    <m:r>
                      <a:rPr lang="en-US" altLang="zh-CN" b="0" i="0" dirty="0" smtClean="0">
                        <a:solidFill>
                          <a:srgbClr val="FF0000"/>
                        </a:solidFill>
                        <a:latin typeface="Cambria Math"/>
                        <a:ea typeface="黑体" pitchFamily="49" charset="-122"/>
                        <a:cs typeface="Arial Unicode MS" pitchFamily="34" charset="-122"/>
                      </a:rPr>
                      <m:t>= </m:t>
                    </m:r>
                    <m:sSup>
                      <m:sSupPr>
                        <m:ctrlPr>
                          <a:rPr lang="en-US" altLang="zh-CN" b="0" i="1" dirty="0" smtClean="0">
                            <a:solidFill>
                              <a:srgbClr val="FF0000"/>
                            </a:solidFill>
                            <a:latin typeface="Cambria Math" panose="02040503050406030204" pitchFamily="18" charset="0"/>
                            <a:ea typeface="黑体" pitchFamily="49" charset="-122"/>
                            <a:cs typeface="Arial Unicode MS" pitchFamily="34" charset="-122"/>
                          </a:rPr>
                        </m:ctrlPr>
                      </m:sSupPr>
                      <m:e>
                        <m:r>
                          <a:rPr lang="en-US" altLang="zh-CN" b="0" i="1" dirty="0" smtClean="0">
                            <a:solidFill>
                              <a:srgbClr val="FF0000"/>
                            </a:solidFill>
                            <a:latin typeface="Cambria Math"/>
                            <a:ea typeface="黑体" pitchFamily="49" charset="-122"/>
                            <a:cs typeface="Arial Unicode MS" pitchFamily="34" charset="-122"/>
                          </a:rPr>
                          <m:t>𝑤</m:t>
                        </m:r>
                      </m:e>
                      <m:sup>
                        <m:r>
                          <a:rPr lang="en-US" altLang="zh-CN" b="0" i="1" dirty="0" smtClean="0">
                            <a:solidFill>
                              <a:srgbClr val="FF0000"/>
                            </a:solidFill>
                            <a:latin typeface="Cambria Math"/>
                            <a:ea typeface="黑体" pitchFamily="49" charset="-122"/>
                            <a:cs typeface="Arial Unicode MS" pitchFamily="34" charset="-122"/>
                          </a:rPr>
                          <m:t>𝑇</m:t>
                        </m:r>
                      </m:sup>
                    </m:sSup>
                    <m:r>
                      <a:rPr lang="en-US" altLang="zh-CN" b="0" i="1" dirty="0" smtClean="0">
                        <a:solidFill>
                          <a:srgbClr val="FF0000"/>
                        </a:solidFill>
                        <a:latin typeface="Cambria Math"/>
                        <a:ea typeface="黑体" pitchFamily="49" charset="-122"/>
                        <a:cs typeface="Arial Unicode MS" pitchFamily="34" charset="-122"/>
                      </a:rPr>
                      <m:t>𝑥</m:t>
                    </m:r>
                  </m:oMath>
                </a14:m>
                <a:endParaRPr lang="zh-CN" altLang="en-US" dirty="0">
                  <a:solidFill>
                    <a:srgbClr val="FF0000"/>
                  </a:solidFill>
                  <a:latin typeface="黑体" pitchFamily="49" charset="-122"/>
                  <a:ea typeface="黑体" pitchFamily="49" charset="-122"/>
                  <a:cs typeface="Arial Unicode MS"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42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F7F3C99-7897-4998-96C8-2732AFD556C3}"/>
              </a:ext>
            </a:extLst>
          </p:cNvPr>
          <p:cNvSpPr/>
          <p:nvPr/>
        </p:nvSpPr>
        <p:spPr>
          <a:xfrm>
            <a:off x="1352365" y="834826"/>
            <a:ext cx="8581748" cy="6124754"/>
          </a:xfrm>
          <a:prstGeom prst="rect">
            <a:avLst/>
          </a:prstGeom>
        </p:spPr>
        <p:txBody>
          <a:bodyPr wrap="square">
            <a:spAutoFit/>
          </a:bodyPr>
          <a:lstStyle/>
          <a:p>
            <a:r>
              <a:rPr lang="zh-CN" altLang="en-US" sz="3200" dirty="0"/>
              <a:t>降维</a:t>
            </a:r>
            <a:endParaRPr lang="en-US" altLang="zh-CN" sz="3200" dirty="0"/>
          </a:p>
          <a:p>
            <a:endParaRPr lang="en-US" altLang="zh-CN" dirty="0"/>
          </a:p>
          <a:p>
            <a:r>
              <a:rPr lang="zh-CN" altLang="en-US" sz="2400" dirty="0"/>
              <a:t>数据降维、参数降维、特征降维</a:t>
            </a:r>
            <a:endParaRPr lang="en-US" altLang="zh-CN" sz="2400" dirty="0"/>
          </a:p>
          <a:p>
            <a:endParaRPr lang="en-US" altLang="zh-CN" sz="2400" dirty="0"/>
          </a:p>
          <a:p>
            <a:r>
              <a:rPr lang="en-US" altLang="zh-CN" sz="2400" dirty="0"/>
              <a:t>	</a:t>
            </a:r>
            <a:r>
              <a:rPr lang="zh-CN" altLang="en-US" sz="2400" dirty="0"/>
              <a:t>数据降维，一般说的是维数约简（</a:t>
            </a:r>
            <a:r>
              <a:rPr lang="en-US" altLang="zh-CN" sz="2400" dirty="0"/>
              <a:t>Dimensionality reduction</a:t>
            </a:r>
            <a:r>
              <a:rPr lang="zh-CN" altLang="en-US" sz="2400" dirty="0"/>
              <a:t>）。它的思路是：将原始高维特征空间里的点向一个低维空间投影，新的空间维度低于原特征空间，所以维数减少了。在这个过程中，特征发生了根本性的变化，原始的特征消失了（虽然新的特征也保持了原特征的一些性质）。</a:t>
            </a:r>
            <a:endParaRPr lang="en-US" altLang="zh-CN" sz="2400" dirty="0"/>
          </a:p>
          <a:p>
            <a:endParaRPr lang="en-US" altLang="zh-CN" sz="2400" dirty="0"/>
          </a:p>
          <a:p>
            <a:r>
              <a:rPr lang="en-US" altLang="zh-CN" sz="2400" dirty="0">
                <a:solidFill>
                  <a:srgbClr val="333333"/>
                </a:solidFill>
                <a:latin typeface="+mn-ea"/>
              </a:rPr>
              <a:t>	</a:t>
            </a:r>
            <a:r>
              <a:rPr lang="zh-CN" altLang="en-US" sz="2400" dirty="0">
                <a:solidFill>
                  <a:srgbClr val="333333"/>
                </a:solidFill>
                <a:latin typeface="+mn-ea"/>
              </a:rPr>
              <a:t>什么叫高维数据呢？给定一个数据</a:t>
            </a:r>
            <a:r>
              <a:rPr lang="en-US" altLang="zh-CN" sz="2400" dirty="0">
                <a:solidFill>
                  <a:srgbClr val="333333"/>
                </a:solidFill>
                <a:latin typeface="+mn-ea"/>
              </a:rPr>
              <a:t>x</a:t>
            </a:r>
            <a:r>
              <a:rPr lang="zh-CN" altLang="en-US" sz="2400" dirty="0">
                <a:solidFill>
                  <a:srgbClr val="333333"/>
                </a:solidFill>
                <a:latin typeface="+mn-ea"/>
              </a:rPr>
              <a:t>，我们可以把这个数据看作一个向量，这个向量的每个分量都表示这个向量的某一个属性。</a:t>
            </a:r>
          </a:p>
          <a:p>
            <a:endParaRPr lang="zh-CN" altLang="en-US" sz="2400" dirty="0"/>
          </a:p>
          <a:p>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2553287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为什么引入投影？</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以二维数据为例：</a:t>
            </a:r>
          </a:p>
        </p:txBody>
      </p:sp>
      <p:cxnSp>
        <p:nvCxnSpPr>
          <p:cNvPr id="5" name="直接连接符 4"/>
          <p:cNvCxnSpPr/>
          <p:nvPr/>
        </p:nvCxnSpPr>
        <p:spPr>
          <a:xfrm flipH="1">
            <a:off x="7536160" y="2780928"/>
            <a:ext cx="2376264" cy="20162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063553" y="2348880"/>
            <a:ext cx="8494321" cy="4038170"/>
            <a:chOff x="539552" y="2348880"/>
            <a:chExt cx="8494321" cy="403817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8242293" cy="40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6516216" y="2600908"/>
              <a:ext cx="2517657" cy="692460"/>
              <a:chOff x="6516216" y="2600908"/>
              <a:chExt cx="2517657" cy="692460"/>
            </a:xfrm>
          </p:grpSpPr>
          <p:sp>
            <p:nvSpPr>
              <p:cNvPr id="7" name="矩形 6"/>
              <p:cNvSpPr/>
              <p:nvPr/>
            </p:nvSpPr>
            <p:spPr>
              <a:xfrm>
                <a:off x="8529817" y="260090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w1</a:t>
                </a:r>
                <a:endParaRPr lang="zh-CN" altLang="en-US" b="1" dirty="0">
                  <a:solidFill>
                    <a:schemeClr val="tx1"/>
                  </a:solidFill>
                </a:endParaRPr>
              </a:p>
            </p:txBody>
          </p:sp>
          <p:sp>
            <p:nvSpPr>
              <p:cNvPr id="9" name="矩形 8"/>
              <p:cNvSpPr/>
              <p:nvPr/>
            </p:nvSpPr>
            <p:spPr>
              <a:xfrm>
                <a:off x="6516216" y="293332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w2</a:t>
                </a:r>
                <a:endParaRPr lang="zh-CN" altLang="en-US" b="1" dirty="0">
                  <a:solidFill>
                    <a:schemeClr val="tx1"/>
                  </a:solidFill>
                </a:endParaRPr>
              </a:p>
            </p:txBody>
          </p:sp>
        </p:grpSp>
      </p:grpSp>
    </p:spTree>
    <p:extLst>
      <p:ext uri="{BB962C8B-B14F-4D97-AF65-F5344CB8AC3E}">
        <p14:creationId xmlns:p14="http://schemas.microsoft.com/office/powerpoint/2010/main" val="74139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投影的计算方法：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81200" y="1600200"/>
                <a:ext cx="8229600" cy="4997152"/>
              </a:xfrm>
            </p:spPr>
            <p:txBody>
              <a:bodyPr>
                <a:normAutofit/>
              </a:bodyPr>
              <a:lstStyle/>
              <a:p>
                <a:endParaRPr lang="en-US" altLang="zh-CN" dirty="0" smtClean="0">
                  <a:solidFill>
                    <a:srgbClr val="FF0000"/>
                  </a:solidFill>
                  <a:latin typeface="Cambria Math"/>
                  <a:ea typeface="黑体" pitchFamily="49" charset="-122"/>
                  <a:cs typeface="Arial Unicode MS" pitchFamily="34" charset="-122"/>
                </a:endParaRPr>
              </a:p>
              <a:p>
                <a:endParaRPr lang="en-US" altLang="zh-CN" dirty="0">
                  <a:solidFill>
                    <a:srgbClr val="FF0000"/>
                  </a:solidFill>
                  <a:latin typeface="Cambria Math"/>
                  <a:ea typeface="黑体" pitchFamily="49" charset="-122"/>
                  <a:cs typeface="Arial Unicode MS" pitchFamily="34" charset="-122"/>
                </a:endParaRPr>
              </a:p>
              <a:p>
                <a:endParaRPr lang="en-US" altLang="zh-CN" dirty="0" smtClean="0">
                  <a:solidFill>
                    <a:srgbClr val="FF0000"/>
                  </a:solidFill>
                  <a:latin typeface="Cambria Math"/>
                  <a:ea typeface="黑体" pitchFamily="49" charset="-122"/>
                  <a:cs typeface="Arial Unicode MS" pitchFamily="34" charset="-122"/>
                </a:endParaRPr>
              </a:p>
              <a:p>
                <a:endParaRPr lang="en-US" altLang="zh-CN" dirty="0">
                  <a:solidFill>
                    <a:srgbClr val="FF0000"/>
                  </a:solidFill>
                  <a:latin typeface="Cambria Math"/>
                  <a:ea typeface="黑体" pitchFamily="49" charset="-122"/>
                  <a:cs typeface="Arial Unicode MS" pitchFamily="34" charset="-122"/>
                </a:endParaRPr>
              </a:p>
              <a:p>
                <a:endParaRPr lang="en-US" altLang="zh-CN" dirty="0" smtClean="0">
                  <a:solidFill>
                    <a:srgbClr val="FF0000"/>
                  </a:solidFill>
                  <a:latin typeface="Cambria Math"/>
                  <a:ea typeface="黑体" pitchFamily="49" charset="-122"/>
                  <a:cs typeface="Arial Unicode MS" pitchFamily="34" charset="-122"/>
                </a:endParaRPr>
              </a:p>
              <a:p>
                <a:endParaRPr lang="en-US" altLang="zh-CN" dirty="0">
                  <a:solidFill>
                    <a:srgbClr val="FF0000"/>
                  </a:solidFill>
                  <a:latin typeface="Cambria Math"/>
                  <a:ea typeface="黑体" pitchFamily="49" charset="-122"/>
                  <a:cs typeface="Arial Unicode MS" pitchFamily="34" charset="-122"/>
                </a:endParaRPr>
              </a:p>
              <a:p>
                <a:endParaRPr lang="en-US" altLang="zh-CN" dirty="0" smtClean="0">
                  <a:solidFill>
                    <a:srgbClr val="FF0000"/>
                  </a:solidFill>
                  <a:latin typeface="Cambria Math"/>
                  <a:ea typeface="黑体" pitchFamily="49" charset="-122"/>
                  <a:cs typeface="Arial Unicode MS" pitchFamily="34" charset="-122"/>
                </a:endParaRPr>
              </a:p>
              <a:p>
                <a:endParaRPr lang="en-US" altLang="zh-CN" dirty="0" smtClean="0">
                  <a:solidFill>
                    <a:srgbClr val="FF0000"/>
                  </a:solidFill>
                  <a:latin typeface="Cambria Math"/>
                  <a:ea typeface="黑体" pitchFamily="49" charset="-122"/>
                  <a:cs typeface="Arial Unicode MS" pitchFamily="34" charset="-122"/>
                </a:endParaRPr>
              </a:p>
              <a:p>
                <a:r>
                  <a:rPr lang="en-US" altLang="zh-CN" dirty="0" smtClean="0">
                    <a:solidFill>
                      <a:srgbClr val="FF0000"/>
                    </a:solidFill>
                    <a:ea typeface="黑体" pitchFamily="49" charset="-122"/>
                    <a:cs typeface="Arial Unicode MS" pitchFamily="34" charset="-122"/>
                  </a:rPr>
                  <a:t>      </a:t>
                </a:r>
                <a14:m>
                  <m:oMath xmlns:m="http://schemas.openxmlformats.org/officeDocument/2006/math">
                    <m:r>
                      <m:rPr>
                        <m:sty m:val="p"/>
                      </m:rPr>
                      <a:rPr lang="en-US" altLang="zh-CN" dirty="0">
                        <a:solidFill>
                          <a:srgbClr val="FF0000"/>
                        </a:solidFill>
                        <a:latin typeface="Cambria Math"/>
                        <a:ea typeface="黑体" pitchFamily="49" charset="-122"/>
                        <a:cs typeface="Arial Unicode MS" pitchFamily="34" charset="-122"/>
                      </a:rPr>
                      <m:t>z</m:t>
                    </m:r>
                    <m:r>
                      <a:rPr lang="en-US" altLang="zh-CN" dirty="0">
                        <a:solidFill>
                          <a:srgbClr val="FF0000"/>
                        </a:solidFill>
                        <a:latin typeface="Cambria Math"/>
                        <a:ea typeface="黑体" pitchFamily="49" charset="-122"/>
                        <a:cs typeface="Arial Unicode MS" pitchFamily="34" charset="-122"/>
                      </a:rPr>
                      <m:t>= </m:t>
                    </m:r>
                    <m:sSup>
                      <m:sSupPr>
                        <m:ctrlPr>
                          <a:rPr lang="en-US" altLang="zh-CN" i="1" dirty="0">
                            <a:solidFill>
                              <a:srgbClr val="FF0000"/>
                            </a:solidFill>
                            <a:latin typeface="Cambria Math" panose="02040503050406030204" pitchFamily="18" charset="0"/>
                            <a:ea typeface="黑体" pitchFamily="49" charset="-122"/>
                            <a:cs typeface="Arial Unicode MS" pitchFamily="34" charset="-122"/>
                          </a:rPr>
                        </m:ctrlPr>
                      </m:sSupPr>
                      <m:e>
                        <m:r>
                          <a:rPr lang="en-US" altLang="zh-CN" b="0" i="1" dirty="0" smtClean="0">
                            <a:solidFill>
                              <a:srgbClr val="FF0000"/>
                            </a:solidFill>
                            <a:latin typeface="Cambria Math"/>
                            <a:ea typeface="黑体" pitchFamily="49" charset="-122"/>
                            <a:cs typeface="Arial Unicode MS" pitchFamily="34" charset="-122"/>
                          </a:rPr>
                          <m:t>𝑤</m:t>
                        </m:r>
                      </m:e>
                      <m:sup>
                        <m:r>
                          <a:rPr lang="en-US" altLang="zh-CN" i="1" dirty="0">
                            <a:solidFill>
                              <a:srgbClr val="FF0000"/>
                            </a:solidFill>
                            <a:latin typeface="Cambria Math"/>
                            <a:ea typeface="黑体" pitchFamily="49" charset="-122"/>
                            <a:cs typeface="Arial Unicode MS" pitchFamily="34" charset="-122"/>
                          </a:rPr>
                          <m:t>𝑇</m:t>
                        </m:r>
                      </m:sup>
                    </m:sSup>
                    <m:r>
                      <a:rPr lang="en-US" altLang="zh-CN" i="1" dirty="0">
                        <a:solidFill>
                          <a:srgbClr val="FF0000"/>
                        </a:solidFill>
                        <a:latin typeface="Cambria Math"/>
                        <a:ea typeface="黑体" pitchFamily="49" charset="-122"/>
                        <a:cs typeface="Arial Unicode MS" pitchFamily="34" charset="-122"/>
                      </a:rPr>
                      <m:t>𝑥</m:t>
                    </m:r>
                  </m:oMath>
                </a14:m>
                <a:r>
                  <a:rPr lang="en-US" altLang="zh-CN" dirty="0" smtClean="0">
                    <a:solidFill>
                      <a:srgbClr val="FF0000"/>
                    </a:solidFill>
                    <a:latin typeface="黑体" pitchFamily="49" charset="-122"/>
                    <a:ea typeface="黑体" pitchFamily="49" charset="-122"/>
                    <a:cs typeface="Arial Unicode MS" pitchFamily="34" charset="-122"/>
                  </a:rPr>
                  <a:t>=</a:t>
                </a:r>
                <a14:m>
                  <m:oMath xmlns:m="http://schemas.openxmlformats.org/officeDocument/2006/math">
                    <m:sSup>
                      <m:sSupPr>
                        <m:ctrlPr>
                          <a:rPr lang="en-US" altLang="zh-CN" i="1" dirty="0" smtClean="0">
                            <a:solidFill>
                              <a:srgbClr val="FF0000"/>
                            </a:solidFill>
                            <a:latin typeface="Cambria Math" panose="02040503050406030204" pitchFamily="18" charset="0"/>
                            <a:ea typeface="黑体" pitchFamily="49" charset="-122"/>
                            <a:cs typeface="Arial Unicode MS" pitchFamily="34" charset="-122"/>
                          </a:rPr>
                        </m:ctrlPr>
                      </m:sSupPr>
                      <m:e>
                        <m:r>
                          <a:rPr lang="en-US" altLang="zh-CN" b="0" i="1" dirty="0" smtClean="0">
                            <a:solidFill>
                              <a:srgbClr val="FF0000"/>
                            </a:solidFill>
                            <a:latin typeface="Cambria Math"/>
                            <a:ea typeface="黑体" pitchFamily="49" charset="-122"/>
                            <a:cs typeface="Arial Unicode MS" pitchFamily="34" charset="-122"/>
                          </a:rPr>
                          <m:t>𝑥</m:t>
                        </m:r>
                      </m:e>
                      <m:sup>
                        <m:r>
                          <a:rPr lang="en-US" altLang="zh-CN" b="0" i="1" dirty="0" smtClean="0">
                            <a:solidFill>
                              <a:srgbClr val="FF0000"/>
                            </a:solidFill>
                            <a:latin typeface="Cambria Math"/>
                            <a:ea typeface="黑体" pitchFamily="49" charset="-122"/>
                            <a:cs typeface="Arial Unicode MS" pitchFamily="34" charset="-122"/>
                          </a:rPr>
                          <m:t>𝑇</m:t>
                        </m:r>
                      </m:sup>
                    </m:sSup>
                    <m:r>
                      <a:rPr lang="en-US" altLang="zh-CN" b="0" i="1" dirty="0" smtClean="0">
                        <a:solidFill>
                          <a:srgbClr val="FF0000"/>
                        </a:solidFill>
                        <a:latin typeface="Cambria Math"/>
                        <a:ea typeface="黑体" pitchFamily="49" charset="-122"/>
                        <a:cs typeface="Arial Unicode MS" pitchFamily="34" charset="-122"/>
                      </a:rPr>
                      <m:t>𝑤</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81200" y="1600200"/>
                <a:ext cx="8229600" cy="4997152"/>
              </a:xfrm>
              <a:blipFill rotWithShape="0">
                <a:blip r:embed="rId2"/>
                <a:stretch>
                  <a:fillRect l="-1333"/>
                </a:stretch>
              </a:blipFill>
            </p:spPr>
            <p:txBody>
              <a:bodyPr/>
              <a:lstStyle/>
              <a:p>
                <a:r>
                  <a:rPr lang="zh-CN" altLang="en-US">
                    <a:noFill/>
                  </a:rPr>
                  <a:t> </a:t>
                </a:r>
              </a:p>
            </p:txBody>
          </p:sp>
        </mc:Fallback>
      </mc:AlternateContent>
      <p:grpSp>
        <p:nvGrpSpPr>
          <p:cNvPr id="25" name="组合 24"/>
          <p:cNvGrpSpPr/>
          <p:nvPr/>
        </p:nvGrpSpPr>
        <p:grpSpPr>
          <a:xfrm>
            <a:off x="2855640" y="1196753"/>
            <a:ext cx="6840760" cy="4185045"/>
            <a:chOff x="1331640" y="1196752"/>
            <a:chExt cx="6840760" cy="418504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196752"/>
              <a:ext cx="6228076" cy="4185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3" name="矩形 22"/>
                <p:cNvSpPr/>
                <p:nvPr/>
              </p:nvSpPr>
              <p:spPr>
                <a:xfrm>
                  <a:off x="5652120" y="1196752"/>
                  <a:ext cx="25202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a:rPr>
                          <m:t>𝒘</m:t>
                        </m:r>
                        <m:sSup>
                          <m:sSupPr>
                            <m:ctrlPr>
                              <a:rPr lang="en-US" altLang="zh-CN" b="1" i="1">
                                <a:solidFill>
                                  <a:schemeClr val="tx1"/>
                                </a:solidFill>
                                <a:latin typeface="Cambria Math" panose="02040503050406030204" pitchFamily="18" charset="0"/>
                              </a:rPr>
                            </m:ctrlPr>
                          </m:sSupPr>
                          <m:e>
                            <m:r>
                              <a:rPr lang="en-US" altLang="zh-CN" b="1" i="1">
                                <a:solidFill>
                                  <a:schemeClr val="tx1"/>
                                </a:solidFill>
                                <a:latin typeface="Cambria Math"/>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a:rPr>
                                  <m:t>𝒘</m:t>
                                </m:r>
                              </m:e>
                              <m:sub>
                                <m:r>
                                  <a:rPr lang="en-US" altLang="zh-CN" b="1" i="1">
                                    <a:solidFill>
                                      <a:schemeClr val="tx1"/>
                                    </a:solidFill>
                                    <a:latin typeface="Cambria Math"/>
                                  </a:rPr>
                                  <m:t>𝟏</m:t>
                                </m:r>
                              </m:sub>
                              <m:sup/>
                            </m:sSubSup>
                            <m:r>
                              <a:rPr lang="en-US" altLang="zh-CN" b="1" i="1">
                                <a:solidFill>
                                  <a:schemeClr val="tx1"/>
                                </a:solidFill>
                                <a:latin typeface="Cambria Math"/>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a:rPr>
                                  <m:t>𝒘</m:t>
                                </m:r>
                              </m:e>
                              <m:sub>
                                <m:r>
                                  <a:rPr lang="en-US" altLang="zh-CN" b="1" i="1">
                                    <a:solidFill>
                                      <a:schemeClr val="tx1"/>
                                    </a:solidFill>
                                    <a:latin typeface="Cambria Math"/>
                                  </a:rPr>
                                  <m:t>𝟐</m:t>
                                </m:r>
                              </m:sub>
                              <m:sup/>
                            </m:sSubSup>
                            <m:r>
                              <a:rPr lang="en-US" altLang="zh-CN" b="1" i="1">
                                <a:solidFill>
                                  <a:schemeClr val="tx1"/>
                                </a:solidFill>
                                <a:latin typeface="Cambria Math"/>
                              </a:rPr>
                              <m:t>…)</m:t>
                            </m:r>
                          </m:e>
                          <m:sup>
                            <m:r>
                              <a:rPr lang="en-US" altLang="zh-CN" b="1" i="1">
                                <a:solidFill>
                                  <a:schemeClr val="tx1"/>
                                </a:solidFill>
                                <a:latin typeface="Cambria Math"/>
                              </a:rPr>
                              <m:t>𝑻</m:t>
                            </m:r>
                          </m:sup>
                        </m:sSup>
                      </m:oMath>
                    </m:oMathPara>
                  </a14:m>
                  <a:endParaRPr lang="zh-CN" altLang="en-US" b="1" dirty="0"/>
                </a:p>
              </p:txBody>
            </p:sp>
          </mc:Choice>
          <mc:Fallback xmlns="">
            <p:sp>
              <p:nvSpPr>
                <p:cNvPr id="23" name="矩形 22"/>
                <p:cNvSpPr>
                  <a:spLocks noRot="1" noChangeAspect="1" noMove="1" noResize="1" noEditPoints="1" noAdjustHandles="1" noChangeArrowheads="1" noChangeShapeType="1" noTextEdit="1"/>
                </p:cNvSpPr>
                <p:nvPr/>
              </p:nvSpPr>
              <p:spPr>
                <a:xfrm>
                  <a:off x="5652120" y="1196752"/>
                  <a:ext cx="2520280" cy="432048"/>
                </a:xfrm>
                <a:prstGeom prst="rect">
                  <a:avLst/>
                </a:prstGeom>
                <a:blipFill rotWithShape="1">
                  <a:blip r:embed="rId4"/>
                  <a:stretch>
                    <a:fillRect b="-2667"/>
                  </a:stretch>
                </a:blipFill>
              </p:spPr>
              <p:txBody>
                <a:bodyPr/>
                <a:lstStyle/>
                <a:p>
                  <a:r>
                    <a:rPr lang="zh-CN" altLang="en-US">
                      <a:noFill/>
                    </a:rPr>
                    <a:t> </a:t>
                  </a:r>
                </a:p>
              </p:txBody>
            </p:sp>
          </mc:Fallback>
        </mc:AlternateContent>
        <p:sp>
          <p:nvSpPr>
            <p:cNvPr id="24" name="矩形 23"/>
            <p:cNvSpPr/>
            <p:nvPr/>
          </p:nvSpPr>
          <p:spPr>
            <a:xfrm>
              <a:off x="4013831" y="1916832"/>
              <a:ext cx="2880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a:t>
              </a:r>
              <a:endParaRPr lang="zh-CN" altLang="en-US" b="1" dirty="0">
                <a:solidFill>
                  <a:schemeClr val="tx1"/>
                </a:solidFill>
              </a:endParaRPr>
            </a:p>
          </p:txBody>
        </p:sp>
      </p:grpSp>
    </p:spTree>
    <p:extLst>
      <p:ext uri="{BB962C8B-B14F-4D97-AF65-F5344CB8AC3E}">
        <p14:creationId xmlns:p14="http://schemas.microsoft.com/office/powerpoint/2010/main" val="78010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最大方差定理</a:t>
            </a:r>
            <a:r>
              <a:rPr lang="en-US" altLang="zh-CN" sz="3600" b="1" dirty="0">
                <a:latin typeface="黑体" pitchFamily="49" charset="-122"/>
                <a:ea typeface="黑体" pitchFamily="49" charset="-122"/>
              </a:rPr>
              <a:t>:</a:t>
            </a:r>
            <a:endParaRPr lang="zh-CN" altLang="en-US" sz="3600" b="1" dirty="0">
              <a:latin typeface="黑体" pitchFamily="49" charset="-122"/>
              <a:ea typeface="黑体" pitchFamily="49" charset="-122"/>
            </a:endParaRPr>
          </a:p>
        </p:txBody>
      </p:sp>
      <p:sp>
        <p:nvSpPr>
          <p:cNvPr id="3" name="内容占位符 2"/>
          <p:cNvSpPr>
            <a:spLocks noGrp="1"/>
          </p:cNvSpPr>
          <p:nvPr>
            <p:ph idx="1"/>
          </p:nvPr>
        </p:nvSpPr>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b="1" dirty="0">
                <a:latin typeface="黑体" pitchFamily="49" charset="-122"/>
                <a:ea typeface="黑体" pitchFamily="49" charset="-122"/>
              </a:rPr>
              <a:t>投影后得到的点尽可能的分开。</a:t>
            </a:r>
            <a:endParaRPr lang="en-US" altLang="zh-CN" b="1" dirty="0">
              <a:latin typeface="黑体" pitchFamily="49" charset="-122"/>
              <a:ea typeface="黑体" pitchFamily="49" charset="-122"/>
            </a:endParaRP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387" y="1221261"/>
            <a:ext cx="7128792" cy="39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连接符 6"/>
          <p:cNvCxnSpPr/>
          <p:nvPr/>
        </p:nvCxnSpPr>
        <p:spPr>
          <a:xfrm flipV="1">
            <a:off x="2927648" y="1644475"/>
            <a:ext cx="2952328" cy="23762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248128" y="2132856"/>
            <a:ext cx="1440160" cy="1800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514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目标函数：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黑体" pitchFamily="49" charset="-122"/>
                    <a:ea typeface="黑体" pitchFamily="49" charset="-122"/>
                  </a:rPr>
                  <a:t>投影后的方差：</a:t>
                </a:r>
                <a:endParaRPr lang="en-US" altLang="zh-CN" dirty="0" smtClean="0">
                  <a:latin typeface="黑体" pitchFamily="49" charset="-122"/>
                  <a:ea typeface="黑体" pitchFamily="49" charset="-122"/>
                </a:endParaRPr>
              </a:p>
              <a:p>
                <a:r>
                  <a:rPr lang="en-US" altLang="zh-CN" dirty="0" smtClean="0">
                    <a:ea typeface="黑体" pitchFamily="49" charset="-122"/>
                  </a:rPr>
                  <a:t>              </a:t>
                </a:r>
                <a14:m>
                  <m:oMath xmlns:m="http://schemas.openxmlformats.org/officeDocument/2006/math">
                    <m:nary>
                      <m:naryPr>
                        <m:chr m:val="∑"/>
                        <m:limLoc m:val="subSup"/>
                        <m:supHide m:val="on"/>
                        <m:ctrlPr>
                          <a:rPr lang="en-US" altLang="zh-CN" i="1" smtClean="0">
                            <a:solidFill>
                              <a:srgbClr val="FF0000"/>
                            </a:solidFill>
                            <a:latin typeface="Cambria Math" panose="02040503050406030204" pitchFamily="18" charset="0"/>
                            <a:ea typeface="黑体" pitchFamily="49" charset="-122"/>
                          </a:rPr>
                        </m:ctrlPr>
                      </m:naryPr>
                      <m:sub>
                        <m:r>
                          <m:rPr>
                            <m:brk m:alnAt="9"/>
                          </m:rPr>
                          <a:rPr lang="en-US" altLang="zh-CN" b="0" i="1" smtClean="0">
                            <a:solidFill>
                              <a:srgbClr val="FF0000"/>
                            </a:solidFill>
                            <a:latin typeface="Cambria Math"/>
                            <a:ea typeface="黑体" pitchFamily="49" charset="-122"/>
                          </a:rPr>
                          <m:t>𝑖</m:t>
                        </m:r>
                      </m:sub>
                      <m:sup/>
                      <m:e>
                        <m:d>
                          <m:dPr>
                            <m:ctrlPr>
                              <a:rPr lang="en-US" altLang="zh-CN" b="0" i="1" smtClean="0">
                                <a:solidFill>
                                  <a:srgbClr val="FF0000"/>
                                </a:solidFill>
                                <a:latin typeface="Cambria Math" panose="02040503050406030204" pitchFamily="18" charset="0"/>
                                <a:ea typeface="黑体" pitchFamily="49" charset="-122"/>
                              </a:rPr>
                            </m:ctrlPr>
                          </m:dPr>
                          <m:e>
                            <m:sSup>
                              <m:sSupPr>
                                <m:ctrlPr>
                                  <a:rPr lang="en-US" altLang="zh-CN" b="0" i="1" smtClean="0">
                                    <a:solidFill>
                                      <a:srgbClr val="FF0000"/>
                                    </a:solidFill>
                                    <a:latin typeface="Cambria Math" panose="02040503050406030204" pitchFamily="18" charset="0"/>
                                    <a:ea typeface="黑体" pitchFamily="49" charset="-122"/>
                                  </a:rPr>
                                </m:ctrlPr>
                              </m:sSupPr>
                              <m:e>
                                <m:r>
                                  <a:rPr lang="en-US" altLang="zh-CN" b="0" i="1" smtClean="0">
                                    <a:solidFill>
                                      <a:srgbClr val="FF0000"/>
                                    </a:solidFill>
                                    <a:latin typeface="Cambria Math"/>
                                    <a:ea typeface="黑体" pitchFamily="49" charset="-122"/>
                                  </a:rPr>
                                  <m:t>𝑤</m:t>
                                </m:r>
                              </m:e>
                              <m:sup>
                                <m:r>
                                  <a:rPr lang="en-US" altLang="zh-CN" b="0" i="1" smtClean="0">
                                    <a:solidFill>
                                      <a:srgbClr val="FF0000"/>
                                    </a:solidFill>
                                    <a:latin typeface="Cambria Math"/>
                                    <a:ea typeface="黑体" pitchFamily="49" charset="-122"/>
                                  </a:rPr>
                                  <m:t>𝑇</m:t>
                                </m:r>
                              </m:sup>
                            </m:sSup>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a:ea typeface="黑体" pitchFamily="49" charset="-122"/>
                                  </a:rPr>
                                  <m:t>𝑥</m:t>
                                </m:r>
                              </m:e>
                              <m:sub>
                                <m:r>
                                  <a:rPr lang="en-US" altLang="zh-CN" b="0" i="1" smtClean="0">
                                    <a:solidFill>
                                      <a:srgbClr val="FF0000"/>
                                    </a:solidFill>
                                    <a:latin typeface="Cambria Math"/>
                                    <a:ea typeface="黑体" pitchFamily="49" charset="-122"/>
                                  </a:rPr>
                                  <m:t>𝑖</m:t>
                                </m:r>
                              </m:sub>
                            </m:sSub>
                            <m:sSubSup>
                              <m:sSubSupPr>
                                <m:ctrlPr>
                                  <a:rPr lang="en-US" altLang="zh-CN" b="0" i="1" smtClean="0">
                                    <a:solidFill>
                                      <a:srgbClr val="FF0000"/>
                                    </a:solidFill>
                                    <a:latin typeface="Cambria Math" panose="02040503050406030204" pitchFamily="18" charset="0"/>
                                    <a:ea typeface="黑体" pitchFamily="49" charset="-122"/>
                                  </a:rPr>
                                </m:ctrlPr>
                              </m:sSubSupPr>
                              <m:e>
                                <m:r>
                                  <a:rPr lang="en-US" altLang="zh-CN" b="0" i="1" smtClean="0">
                                    <a:solidFill>
                                      <a:srgbClr val="FF0000"/>
                                    </a:solidFill>
                                    <a:latin typeface="Cambria Math"/>
                                    <a:ea typeface="黑体" pitchFamily="49" charset="-122"/>
                                  </a:rPr>
                                  <m:t>𝑥</m:t>
                                </m:r>
                              </m:e>
                              <m:sub>
                                <m:r>
                                  <a:rPr lang="en-US" altLang="zh-CN" b="0" i="1" smtClean="0">
                                    <a:solidFill>
                                      <a:srgbClr val="FF0000"/>
                                    </a:solidFill>
                                    <a:latin typeface="Cambria Math"/>
                                    <a:ea typeface="黑体" pitchFamily="49" charset="-122"/>
                                  </a:rPr>
                                  <m:t>𝑖</m:t>
                                </m:r>
                              </m:sub>
                              <m:sup>
                                <m:r>
                                  <a:rPr lang="en-US" altLang="zh-CN" b="0" i="1" smtClean="0">
                                    <a:solidFill>
                                      <a:srgbClr val="FF0000"/>
                                    </a:solidFill>
                                    <a:latin typeface="Cambria Math"/>
                                    <a:ea typeface="黑体" pitchFamily="49" charset="-122"/>
                                  </a:rPr>
                                  <m:t>𝑇</m:t>
                                </m:r>
                              </m:sup>
                            </m:sSubSup>
                            <m:r>
                              <a:rPr lang="en-US" altLang="zh-CN" b="0" i="1" smtClean="0">
                                <a:solidFill>
                                  <a:srgbClr val="FF0000"/>
                                </a:solidFill>
                                <a:latin typeface="Cambria Math"/>
                                <a:ea typeface="黑体" pitchFamily="49" charset="-122"/>
                              </a:rPr>
                              <m:t>𝑤</m:t>
                            </m:r>
                          </m:e>
                        </m:d>
                        <m:r>
                          <a:rPr lang="en-US" altLang="zh-CN" b="0" i="1" smtClean="0">
                            <a:solidFill>
                              <a:srgbClr val="FF0000"/>
                            </a:solidFill>
                            <a:latin typeface="Cambria Math"/>
                            <a:ea typeface="黑体" pitchFamily="49" charset="-122"/>
                          </a:rPr>
                          <m:t>=</m:t>
                        </m:r>
                        <m:sSup>
                          <m:sSupPr>
                            <m:ctrlPr>
                              <a:rPr lang="en-US" altLang="zh-CN" b="0" i="1" smtClean="0">
                                <a:solidFill>
                                  <a:srgbClr val="FF0000"/>
                                </a:solidFill>
                                <a:latin typeface="Cambria Math" panose="02040503050406030204" pitchFamily="18" charset="0"/>
                                <a:ea typeface="黑体" pitchFamily="49" charset="-122"/>
                              </a:rPr>
                            </m:ctrlPr>
                          </m:sSupPr>
                          <m:e>
                            <m:r>
                              <a:rPr lang="en-US" altLang="zh-CN" b="0" i="1" smtClean="0">
                                <a:solidFill>
                                  <a:srgbClr val="FF0000"/>
                                </a:solidFill>
                                <a:latin typeface="Cambria Math"/>
                                <a:ea typeface="黑体" pitchFamily="49" charset="-122"/>
                              </a:rPr>
                              <m:t>𝑊</m:t>
                            </m:r>
                          </m:e>
                          <m:sup>
                            <m:r>
                              <a:rPr lang="en-US" altLang="zh-CN" b="0" i="1" smtClean="0">
                                <a:solidFill>
                                  <a:srgbClr val="FF0000"/>
                                </a:solidFill>
                                <a:latin typeface="Cambria Math"/>
                                <a:ea typeface="黑体" pitchFamily="49" charset="-122"/>
                              </a:rPr>
                              <m:t>𝑇</m:t>
                            </m:r>
                          </m:sup>
                        </m:sSup>
                        <m:r>
                          <a:rPr lang="en-US" altLang="zh-CN" b="0" i="1" smtClean="0">
                            <a:solidFill>
                              <a:srgbClr val="FF0000"/>
                            </a:solidFill>
                            <a:latin typeface="Cambria Math"/>
                            <a:ea typeface="黑体" pitchFamily="49" charset="-122"/>
                          </a:rPr>
                          <m:t>𝑋</m:t>
                        </m:r>
                        <m:sSup>
                          <m:sSupPr>
                            <m:ctrlPr>
                              <a:rPr lang="en-US" altLang="zh-CN" b="0" i="1" smtClean="0">
                                <a:solidFill>
                                  <a:srgbClr val="FF0000"/>
                                </a:solidFill>
                                <a:latin typeface="Cambria Math" panose="02040503050406030204" pitchFamily="18" charset="0"/>
                                <a:ea typeface="黑体" pitchFamily="49" charset="-122"/>
                              </a:rPr>
                            </m:ctrlPr>
                          </m:sSupPr>
                          <m:e>
                            <m:r>
                              <a:rPr lang="en-US" altLang="zh-CN" b="0" i="1" smtClean="0">
                                <a:solidFill>
                                  <a:srgbClr val="FF0000"/>
                                </a:solidFill>
                                <a:latin typeface="Cambria Math"/>
                                <a:ea typeface="黑体" pitchFamily="49" charset="-122"/>
                              </a:rPr>
                              <m:t>𝑋</m:t>
                            </m:r>
                          </m:e>
                          <m:sup>
                            <m:r>
                              <a:rPr lang="en-US" altLang="zh-CN" b="0" i="1" smtClean="0">
                                <a:solidFill>
                                  <a:srgbClr val="FF0000"/>
                                </a:solidFill>
                                <a:latin typeface="Cambria Math"/>
                                <a:ea typeface="黑体" pitchFamily="49" charset="-122"/>
                              </a:rPr>
                              <m:t>𝑇</m:t>
                            </m:r>
                          </m:sup>
                        </m:sSup>
                        <m:r>
                          <a:rPr lang="en-US" altLang="zh-CN" b="0" i="1" smtClean="0">
                            <a:solidFill>
                              <a:srgbClr val="FF0000"/>
                            </a:solidFill>
                            <a:latin typeface="Cambria Math"/>
                            <a:ea typeface="黑体" pitchFamily="49" charset="-122"/>
                          </a:rPr>
                          <m:t>𝑊</m:t>
                        </m:r>
                      </m:e>
                    </m:nary>
                  </m:oMath>
                </a14:m>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根据前述最大方差定理：</a:t>
                </a:r>
                <a:endParaRPr lang="en-US" altLang="zh-CN" dirty="0" smtClean="0">
                  <a:latin typeface="黑体" pitchFamily="49" charset="-122"/>
                  <a:ea typeface="黑体" pitchFamily="49" charset="-122"/>
                </a:endParaRPr>
              </a:p>
              <a:p>
                <a:r>
                  <a:rPr lang="en-US" altLang="zh-CN" dirty="0" smtClean="0">
                    <a:latin typeface="Times New Roman" pitchFamily="18" charset="0"/>
                    <a:ea typeface="黑体" pitchFamily="49" charset="-122"/>
                    <a:cs typeface="Times New Roman" pitchFamily="18" charset="0"/>
                  </a:rPr>
                  <a:t>Objective function:</a:t>
                </a:r>
              </a:p>
              <a:p>
                <a:r>
                  <a:rPr lang="en-US" altLang="zh-CN" dirty="0">
                    <a:latin typeface="Times New Roman" pitchFamily="18" charset="0"/>
                    <a:ea typeface="黑体" pitchFamily="49" charset="-122"/>
                    <a:cs typeface="Times New Roman" pitchFamily="18" charset="0"/>
                  </a:rPr>
                  <a:t> </a:t>
                </a:r>
                <a:r>
                  <a:rPr lang="en-US" altLang="zh-CN" dirty="0" smtClean="0">
                    <a:latin typeface="Times New Roman" pitchFamily="18" charset="0"/>
                    <a:ea typeface="黑体" pitchFamily="49" charset="-122"/>
                    <a:cs typeface="Times New Roman" pitchFamily="18" charset="0"/>
                  </a:rPr>
                  <a:t>          </a:t>
                </a:r>
                <a14:m>
                  <m:oMath xmlns:m="http://schemas.openxmlformats.org/officeDocument/2006/math">
                    <m:func>
                      <m:funcPr>
                        <m:ctrlPr>
                          <a:rPr lang="en-US" altLang="zh-CN" i="1" smtClean="0">
                            <a:solidFill>
                              <a:srgbClr val="FF0000"/>
                            </a:solidFill>
                            <a:latin typeface="Cambria Math" panose="02040503050406030204" pitchFamily="18" charset="0"/>
                            <a:ea typeface="黑体" pitchFamily="49" charset="-122"/>
                            <a:cs typeface="Times New Roman" pitchFamily="18" charset="0"/>
                          </a:rPr>
                        </m:ctrlPr>
                      </m:funcPr>
                      <m:fName>
                        <m:limLow>
                          <m:limLowPr>
                            <m:ctrlPr>
                              <a:rPr lang="en-US" altLang="zh-CN" i="1" smtClean="0">
                                <a:solidFill>
                                  <a:srgbClr val="FF0000"/>
                                </a:solidFill>
                                <a:latin typeface="Cambria Math" panose="02040503050406030204" pitchFamily="18" charset="0"/>
                                <a:ea typeface="黑体" pitchFamily="49" charset="-122"/>
                                <a:cs typeface="Times New Roman" pitchFamily="18" charset="0"/>
                              </a:rPr>
                            </m:ctrlPr>
                          </m:limLowPr>
                          <m:e>
                            <m:r>
                              <m:rPr>
                                <m:sty m:val="p"/>
                              </m:rPr>
                              <a:rPr lang="en-US" altLang="zh-CN" i="0" smtClean="0">
                                <a:solidFill>
                                  <a:srgbClr val="FF0000"/>
                                </a:solidFill>
                                <a:latin typeface="Cambria Math"/>
                                <a:ea typeface="黑体" pitchFamily="49" charset="-122"/>
                                <a:cs typeface="Times New Roman" pitchFamily="18" charset="0"/>
                              </a:rPr>
                              <m:t>max</m:t>
                            </m:r>
                          </m:e>
                          <m:lim>
                            <m:r>
                              <a:rPr lang="en-US" altLang="zh-CN" b="0" i="1" smtClean="0">
                                <a:solidFill>
                                  <a:srgbClr val="FF0000"/>
                                </a:solidFill>
                                <a:latin typeface="Cambria Math"/>
                                <a:ea typeface="黑体" pitchFamily="49" charset="-122"/>
                                <a:cs typeface="Times New Roman" pitchFamily="18" charset="0"/>
                              </a:rPr>
                              <m:t>𝑊</m:t>
                            </m:r>
                          </m:lim>
                        </m:limLow>
                      </m:fName>
                      <m:e>
                        <m:eqArr>
                          <m:eqArrPr>
                            <m:ctrlPr>
                              <a:rPr lang="en-US" altLang="zh-CN" b="0" i="1" smtClean="0">
                                <a:solidFill>
                                  <a:srgbClr val="FF0000"/>
                                </a:solidFill>
                                <a:latin typeface="Cambria Math" panose="02040503050406030204" pitchFamily="18" charset="0"/>
                                <a:ea typeface="黑体" pitchFamily="49" charset="-122"/>
                                <a:cs typeface="Times New Roman" pitchFamily="18" charset="0"/>
                              </a:rPr>
                            </m:ctrlPr>
                          </m:eqArrPr>
                          <m:e>
                            <m:r>
                              <a:rPr lang="en-US" altLang="zh-CN" b="0" i="1" smtClean="0">
                                <a:solidFill>
                                  <a:srgbClr val="FF0000"/>
                                </a:solidFill>
                                <a:latin typeface="Cambria Math"/>
                                <a:ea typeface="黑体" pitchFamily="49" charset="-122"/>
                                <a:cs typeface="Times New Roman" pitchFamily="18" charset="0"/>
                              </a:rPr>
                              <m:t>   </m:t>
                            </m:r>
                            <m:r>
                              <a:rPr lang="en-US" altLang="zh-CN" b="0" i="1" smtClean="0">
                                <a:solidFill>
                                  <a:srgbClr val="FF0000"/>
                                </a:solidFill>
                                <a:latin typeface="Cambria Math"/>
                                <a:ea typeface="黑体" pitchFamily="49" charset="-122"/>
                                <a:cs typeface="Times New Roman" pitchFamily="18" charset="0"/>
                              </a:rPr>
                              <m:t>𝑡𝑟</m:t>
                            </m:r>
                            <m:r>
                              <a:rPr lang="en-US" altLang="zh-CN" b="0" i="1" smtClean="0">
                                <a:solidFill>
                                  <a:srgbClr val="FF0000"/>
                                </a:solidFill>
                                <a:latin typeface="Cambria Math"/>
                                <a:ea typeface="黑体" pitchFamily="49" charset="-122"/>
                                <a:cs typeface="Times New Roman" pitchFamily="18" charset="0"/>
                              </a:rPr>
                              <m:t>(</m:t>
                            </m:r>
                            <m:sSup>
                              <m:sSupPr>
                                <m:ctrlPr>
                                  <a:rPr lang="en-US" altLang="zh-CN" b="0" i="1" smtClean="0">
                                    <a:solidFill>
                                      <a:srgbClr val="FF0000"/>
                                    </a:solidFill>
                                    <a:latin typeface="Cambria Math" panose="02040503050406030204" pitchFamily="18" charset="0"/>
                                    <a:ea typeface="黑体" pitchFamily="49" charset="-122"/>
                                    <a:cs typeface="Times New Roman" pitchFamily="18" charset="0"/>
                                  </a:rPr>
                                </m:ctrlPr>
                              </m:sSupPr>
                              <m:e>
                                <m:r>
                                  <a:rPr lang="en-US" altLang="zh-CN" b="0" i="1" smtClean="0">
                                    <a:solidFill>
                                      <a:srgbClr val="FF0000"/>
                                    </a:solidFill>
                                    <a:latin typeface="Cambria Math"/>
                                    <a:ea typeface="黑体" pitchFamily="49" charset="-122"/>
                                    <a:cs typeface="Times New Roman" pitchFamily="18" charset="0"/>
                                  </a:rPr>
                                  <m:t>𝑊</m:t>
                                </m:r>
                              </m:e>
                              <m:sup>
                                <m:r>
                                  <a:rPr lang="en-US" altLang="zh-CN" b="0" i="1" smtClean="0">
                                    <a:solidFill>
                                      <a:srgbClr val="FF0000"/>
                                    </a:solidFill>
                                    <a:latin typeface="Cambria Math"/>
                                    <a:ea typeface="黑体" pitchFamily="49" charset="-122"/>
                                    <a:cs typeface="Times New Roman" pitchFamily="18" charset="0"/>
                                  </a:rPr>
                                  <m:t>𝑇</m:t>
                                </m:r>
                              </m:sup>
                            </m:sSup>
                            <m:r>
                              <a:rPr lang="en-US" altLang="zh-CN" b="0" i="1" smtClean="0">
                                <a:solidFill>
                                  <a:srgbClr val="FF0000"/>
                                </a:solidFill>
                                <a:latin typeface="Cambria Math"/>
                                <a:ea typeface="黑体" pitchFamily="49" charset="-122"/>
                                <a:cs typeface="Times New Roman" pitchFamily="18" charset="0"/>
                              </a:rPr>
                              <m:t>𝑋</m:t>
                            </m:r>
                            <m:sSup>
                              <m:sSupPr>
                                <m:ctrlPr>
                                  <a:rPr lang="en-US" altLang="zh-CN" b="0" i="1" smtClean="0">
                                    <a:solidFill>
                                      <a:srgbClr val="FF0000"/>
                                    </a:solidFill>
                                    <a:latin typeface="Cambria Math" panose="02040503050406030204" pitchFamily="18" charset="0"/>
                                    <a:ea typeface="黑体" pitchFamily="49" charset="-122"/>
                                    <a:cs typeface="Times New Roman" pitchFamily="18" charset="0"/>
                                  </a:rPr>
                                </m:ctrlPr>
                              </m:sSupPr>
                              <m:e>
                                <m:r>
                                  <a:rPr lang="en-US" altLang="zh-CN" b="0" i="1" smtClean="0">
                                    <a:solidFill>
                                      <a:srgbClr val="FF0000"/>
                                    </a:solidFill>
                                    <a:latin typeface="Cambria Math"/>
                                    <a:ea typeface="黑体" pitchFamily="49" charset="-122"/>
                                    <a:cs typeface="Times New Roman" pitchFamily="18" charset="0"/>
                                  </a:rPr>
                                  <m:t>𝑋</m:t>
                                </m:r>
                              </m:e>
                              <m:sup>
                                <m:r>
                                  <a:rPr lang="en-US" altLang="zh-CN" b="0" i="1" smtClean="0">
                                    <a:solidFill>
                                      <a:srgbClr val="FF0000"/>
                                    </a:solidFill>
                                    <a:latin typeface="Cambria Math"/>
                                    <a:ea typeface="黑体" pitchFamily="49" charset="-122"/>
                                    <a:cs typeface="Times New Roman" pitchFamily="18" charset="0"/>
                                  </a:rPr>
                                  <m:t>𝑇</m:t>
                                </m:r>
                              </m:sup>
                            </m:sSup>
                            <m:r>
                              <a:rPr lang="en-US" altLang="zh-CN" b="0" i="1" smtClean="0">
                                <a:solidFill>
                                  <a:srgbClr val="FF0000"/>
                                </a:solidFill>
                                <a:latin typeface="Cambria Math"/>
                                <a:ea typeface="黑体" pitchFamily="49" charset="-122"/>
                                <a:cs typeface="Times New Roman" pitchFamily="18" charset="0"/>
                              </a:rPr>
                              <m:t>𝑊</m:t>
                            </m:r>
                            <m:r>
                              <a:rPr lang="en-US" altLang="zh-CN" b="0" i="1" smtClean="0">
                                <a:solidFill>
                                  <a:srgbClr val="FF0000"/>
                                </a:solidFill>
                                <a:latin typeface="Cambria Math"/>
                                <a:ea typeface="黑体" pitchFamily="49" charset="-122"/>
                                <a:cs typeface="Times New Roman" pitchFamily="18" charset="0"/>
                              </a:rPr>
                              <m:t>)</m:t>
                            </m:r>
                          </m:e>
                          <m:e>
                            <m:r>
                              <a:rPr lang="en-US" altLang="zh-CN" b="0" i="1" smtClean="0">
                                <a:solidFill>
                                  <a:srgbClr val="FF0000"/>
                                </a:solidFill>
                                <a:latin typeface="Cambria Math"/>
                                <a:ea typeface="黑体" pitchFamily="49" charset="-122"/>
                                <a:cs typeface="Times New Roman" pitchFamily="18" charset="0"/>
                              </a:rPr>
                              <m:t>𝑠</m:t>
                            </m:r>
                            <m:r>
                              <a:rPr lang="en-US" altLang="zh-CN" b="0" i="1" smtClean="0">
                                <a:solidFill>
                                  <a:srgbClr val="FF0000"/>
                                </a:solidFill>
                                <a:latin typeface="Cambria Math"/>
                                <a:ea typeface="黑体" pitchFamily="49" charset="-122"/>
                                <a:cs typeface="Times New Roman" pitchFamily="18" charset="0"/>
                              </a:rPr>
                              <m:t>.</m:t>
                            </m:r>
                            <m:r>
                              <a:rPr lang="en-US" altLang="zh-CN" b="0" i="1" smtClean="0">
                                <a:solidFill>
                                  <a:srgbClr val="FF0000"/>
                                </a:solidFill>
                                <a:latin typeface="Cambria Math"/>
                                <a:ea typeface="黑体" pitchFamily="49" charset="-122"/>
                                <a:cs typeface="Times New Roman" pitchFamily="18" charset="0"/>
                              </a:rPr>
                              <m:t>𝑡</m:t>
                            </m:r>
                            <m:r>
                              <a:rPr lang="en-US" altLang="zh-CN" b="0" i="1" smtClean="0">
                                <a:solidFill>
                                  <a:srgbClr val="FF0000"/>
                                </a:solidFill>
                                <a:latin typeface="Cambria Math"/>
                                <a:ea typeface="黑体" pitchFamily="49" charset="-122"/>
                                <a:cs typeface="Times New Roman" pitchFamily="18" charset="0"/>
                              </a:rPr>
                              <m:t> </m:t>
                            </m:r>
                            <m:sSup>
                              <m:sSupPr>
                                <m:ctrlPr>
                                  <a:rPr lang="en-US" altLang="zh-CN" b="0" i="1" smtClean="0">
                                    <a:solidFill>
                                      <a:srgbClr val="FF0000"/>
                                    </a:solidFill>
                                    <a:latin typeface="Cambria Math" panose="02040503050406030204" pitchFamily="18" charset="0"/>
                                    <a:ea typeface="黑体" pitchFamily="49" charset="-122"/>
                                    <a:cs typeface="Times New Roman" pitchFamily="18" charset="0"/>
                                  </a:rPr>
                                </m:ctrlPr>
                              </m:sSupPr>
                              <m:e>
                                <m:r>
                                  <a:rPr lang="en-US" altLang="zh-CN" b="0" i="1" smtClean="0">
                                    <a:solidFill>
                                      <a:srgbClr val="FF0000"/>
                                    </a:solidFill>
                                    <a:latin typeface="Cambria Math"/>
                                    <a:ea typeface="黑体" pitchFamily="49" charset="-122"/>
                                    <a:cs typeface="Times New Roman" pitchFamily="18" charset="0"/>
                                  </a:rPr>
                                  <m:t>𝑊</m:t>
                                </m:r>
                              </m:e>
                              <m:sup>
                                <m:r>
                                  <a:rPr lang="en-US" altLang="zh-CN" b="0" i="1" smtClean="0">
                                    <a:solidFill>
                                      <a:srgbClr val="FF0000"/>
                                    </a:solidFill>
                                    <a:latin typeface="Cambria Math"/>
                                    <a:ea typeface="黑体" pitchFamily="49" charset="-122"/>
                                    <a:cs typeface="Times New Roman" pitchFamily="18" charset="0"/>
                                  </a:rPr>
                                  <m:t>𝑇</m:t>
                                </m:r>
                              </m:sup>
                            </m:sSup>
                            <m:r>
                              <a:rPr lang="en-US" altLang="zh-CN" b="0" i="1" smtClean="0">
                                <a:solidFill>
                                  <a:srgbClr val="FF0000"/>
                                </a:solidFill>
                                <a:latin typeface="Cambria Math"/>
                                <a:ea typeface="黑体" pitchFamily="49" charset="-122"/>
                                <a:cs typeface="Times New Roman" pitchFamily="18" charset="0"/>
                              </a:rPr>
                              <m:t>𝑊</m:t>
                            </m:r>
                            <m:r>
                              <a:rPr lang="en-US" altLang="zh-CN" b="0" i="1" smtClean="0">
                                <a:solidFill>
                                  <a:srgbClr val="FF0000"/>
                                </a:solidFill>
                                <a:latin typeface="Cambria Math"/>
                                <a:ea typeface="黑体" pitchFamily="49" charset="-122"/>
                                <a:cs typeface="Times New Roman" pitchFamily="18" charset="0"/>
                              </a:rPr>
                              <m:t>=</m:t>
                            </m:r>
                            <m:r>
                              <a:rPr lang="en-US" altLang="zh-CN" b="0" i="1" smtClean="0">
                                <a:solidFill>
                                  <a:srgbClr val="FF0000"/>
                                </a:solidFill>
                                <a:latin typeface="Cambria Math"/>
                                <a:ea typeface="黑体" pitchFamily="49" charset="-122"/>
                                <a:cs typeface="Times New Roman" pitchFamily="18" charset="0"/>
                              </a:rPr>
                              <m:t>𝐼</m:t>
                            </m:r>
                          </m:e>
                        </m:eqArr>
                      </m:e>
                    </m:func>
                  </m:oMath>
                </a14:m>
                <a:endParaRPr lang="en-US" altLang="zh-CN" dirty="0">
                  <a:latin typeface="Times New Roman" pitchFamily="18" charset="0"/>
                  <a:ea typeface="黑体" pitchFamily="49" charset="-122"/>
                  <a:cs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83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r>
                  <a:rPr lang="zh-CN" altLang="en-US" dirty="0" smtClean="0">
                    <a:latin typeface="黑体" pitchFamily="49" charset="-122"/>
                    <a:ea typeface="黑体" pitchFamily="49" charset="-122"/>
                  </a:rPr>
                  <a:t>对上式使用拉格朗日乘子法可得：</a:t>
                </a:r>
                <a:endParaRPr lang="en-US" altLang="zh-CN" dirty="0" smtClean="0">
                  <a:latin typeface="黑体" pitchFamily="49" charset="-122"/>
                  <a:ea typeface="黑体" pitchFamily="49" charset="-122"/>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a:ea typeface="黑体" pitchFamily="49" charset="-122"/>
                        </a:rPr>
                        <m:t>𝑋</m:t>
                      </m:r>
                      <m:sSup>
                        <m:sSupPr>
                          <m:ctrlPr>
                            <a:rPr lang="en-US" altLang="zh-CN" b="0" i="1" smtClean="0">
                              <a:solidFill>
                                <a:srgbClr val="FF0000"/>
                              </a:solidFill>
                              <a:latin typeface="Cambria Math" panose="02040503050406030204" pitchFamily="18" charset="0"/>
                              <a:ea typeface="黑体" pitchFamily="49" charset="-122"/>
                            </a:rPr>
                          </m:ctrlPr>
                        </m:sSupPr>
                        <m:e>
                          <m:r>
                            <a:rPr lang="en-US" altLang="zh-CN" b="0" i="1" smtClean="0">
                              <a:solidFill>
                                <a:srgbClr val="FF0000"/>
                              </a:solidFill>
                              <a:latin typeface="Cambria Math"/>
                              <a:ea typeface="黑体" pitchFamily="49" charset="-122"/>
                            </a:rPr>
                            <m:t>𝑋</m:t>
                          </m:r>
                        </m:e>
                        <m:sup>
                          <m:r>
                            <a:rPr lang="en-US" altLang="zh-CN" b="0" i="1" smtClean="0">
                              <a:solidFill>
                                <a:srgbClr val="FF0000"/>
                              </a:solidFill>
                              <a:latin typeface="Cambria Math"/>
                              <a:ea typeface="黑体" pitchFamily="49" charset="-122"/>
                            </a:rPr>
                            <m:t>𝑇</m:t>
                          </m:r>
                        </m:sup>
                      </m:sSup>
                      <m:r>
                        <a:rPr lang="en-US" altLang="zh-CN" b="0" i="1" smtClean="0">
                          <a:solidFill>
                            <a:srgbClr val="FF0000"/>
                          </a:solidFill>
                          <a:latin typeface="Cambria Math"/>
                          <a:ea typeface="黑体" pitchFamily="49" charset="-122"/>
                        </a:rPr>
                        <m:t>𝑊</m:t>
                      </m:r>
                      <m:r>
                        <a:rPr lang="en-US" altLang="zh-CN" b="0" i="1" smtClean="0">
                          <a:solidFill>
                            <a:srgbClr val="FF0000"/>
                          </a:solidFill>
                          <a:latin typeface="Cambria Math"/>
                          <a:ea typeface="黑体" pitchFamily="49" charset="-122"/>
                        </a:rPr>
                        <m:t>=</m:t>
                      </m:r>
                      <m:r>
                        <a:rPr lang="en-US" altLang="zh-CN" b="0" i="1" smtClean="0">
                          <a:solidFill>
                            <a:srgbClr val="FF0000"/>
                          </a:solidFill>
                          <a:latin typeface="Cambria Math"/>
                          <a:ea typeface="黑体" pitchFamily="49" charset="-122"/>
                        </a:rPr>
                        <m:t>𝜆</m:t>
                      </m:r>
                      <m:r>
                        <a:rPr lang="en-US" altLang="zh-CN" b="0" i="1" smtClean="0">
                          <a:solidFill>
                            <a:srgbClr val="FF0000"/>
                          </a:solidFill>
                          <a:latin typeface="Cambria Math"/>
                          <a:ea typeface="黑体" pitchFamily="49" charset="-122"/>
                        </a:rPr>
                        <m:t>𝑊</m:t>
                      </m:r>
                    </m:oMath>
                  </m:oMathPara>
                </a14:m>
                <a:endParaRPr lang="en-US" altLang="zh-CN" dirty="0" smtClean="0">
                  <a:solidFill>
                    <a:srgbClr val="FF0000"/>
                  </a:solidFill>
                  <a:latin typeface="黑体" pitchFamily="49" charset="-122"/>
                  <a:ea typeface="黑体" pitchFamily="49" charset="-122"/>
                </a:endParaRPr>
              </a:p>
              <a:p>
                <a:pPr marL="0" indent="0">
                  <a:buNone/>
                </a:pPr>
                <a:r>
                  <a:rPr lang="zh-CN" altLang="en-US" dirty="0" smtClean="0">
                    <a:latin typeface="黑体" pitchFamily="49" charset="-122"/>
                    <a:ea typeface="黑体" pitchFamily="49" charset="-122"/>
                  </a:rPr>
                  <a:t>所以，可以看出只要对协方差矩阵进行特征值分解，将求得的特征值排序：</a:t>
                </a:r>
                <a:endParaRPr lang="en-US" altLang="zh-CN" dirty="0" smtClean="0">
                  <a:latin typeface="黑体" pitchFamily="49" charset="-122"/>
                  <a:ea typeface="黑体"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𝜆</m:t>
                          </m:r>
                        </m:e>
                        <m:sub>
                          <m:r>
                            <a:rPr lang="en-US" altLang="zh-CN" b="0" i="1" smtClean="0">
                              <a:latin typeface="Cambria Math"/>
                              <a:ea typeface="黑体" pitchFamily="49" charset="-122"/>
                            </a:rPr>
                            <m:t>1</m:t>
                          </m:r>
                        </m:sub>
                      </m:sSub>
                      <m:r>
                        <a:rPr lang="en-US" altLang="zh-CN" i="1" smtClean="0">
                          <a:latin typeface="Cambria Math"/>
                          <a:ea typeface="Cambria Math"/>
                        </a:rPr>
                        <m:t>≥</m:t>
                      </m:r>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𝜆</m:t>
                          </m:r>
                        </m:e>
                        <m:sub>
                          <m:r>
                            <a:rPr lang="en-US" altLang="zh-CN" b="0" i="1" smtClean="0">
                              <a:latin typeface="Cambria Math"/>
                              <a:ea typeface="Cambria Math"/>
                            </a:rPr>
                            <m:t>2</m:t>
                          </m:r>
                        </m:sub>
                      </m:sSub>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𝜆</m:t>
                          </m:r>
                        </m:e>
                        <m:sub>
                          <m:r>
                            <a:rPr lang="en-US" altLang="zh-CN" b="0" i="1" smtClean="0">
                              <a:latin typeface="Cambria Math"/>
                              <a:ea typeface="Cambria Math"/>
                            </a:rPr>
                            <m:t>𝑑</m:t>
                          </m:r>
                        </m:sub>
                      </m:sSub>
                    </m:oMath>
                  </m:oMathPara>
                </a14:m>
                <a:endParaRPr lang="en-US" altLang="zh-CN" dirty="0" smtClean="0">
                  <a:latin typeface="黑体" pitchFamily="49" charset="-122"/>
                  <a:ea typeface="黑体" pitchFamily="49" charset="-122"/>
                </a:endParaRPr>
              </a:p>
              <a:p>
                <a:pPr marL="0" indent="0">
                  <a:buNone/>
                </a:pPr>
                <a:r>
                  <a:rPr lang="zh-CN" altLang="en-US" dirty="0" smtClean="0">
                    <a:latin typeface="黑体" pitchFamily="49" charset="-122"/>
                    <a:ea typeface="黑体" pitchFamily="49" charset="-122"/>
                  </a:rPr>
                  <a:t>提取前</a:t>
                </a:r>
                <a:r>
                  <a:rPr lang="en-US" altLang="zh-CN" dirty="0" smtClean="0">
                    <a:latin typeface="黑体" pitchFamily="49" charset="-122"/>
                    <a:ea typeface="黑体" pitchFamily="49" charset="-122"/>
                  </a:rPr>
                  <a:t>k</a:t>
                </a:r>
                <a:r>
                  <a:rPr lang="zh-CN" altLang="en-US" dirty="0" smtClean="0">
                    <a:latin typeface="黑体" pitchFamily="49" charset="-122"/>
                    <a:ea typeface="黑体" pitchFamily="49" charset="-122"/>
                  </a:rPr>
                  <a:t>个特征值对应的特征向量构成</a:t>
                </a:r>
                <a14:m>
                  <m:oMath xmlns:m="http://schemas.openxmlformats.org/officeDocument/2006/math">
                    <m:r>
                      <a:rPr lang="en-US" altLang="zh-CN" b="0" i="0" smtClean="0">
                        <a:latin typeface="Cambria Math"/>
                        <a:ea typeface="黑体" pitchFamily="49" charset="-122"/>
                      </a:rPr>
                      <m:t> </m:t>
                    </m:r>
                    <m:r>
                      <a:rPr lang="en-US" altLang="zh-CN" b="0" i="1" smtClean="0">
                        <a:latin typeface="Cambria Math"/>
                        <a:ea typeface="黑体" pitchFamily="49" charset="-122"/>
                      </a:rPr>
                      <m:t>                           </m:t>
                    </m:r>
                    <m:r>
                      <a:rPr lang="en-US" altLang="zh-CN" b="0" i="1" smtClean="0">
                        <a:solidFill>
                          <a:srgbClr val="FF0000"/>
                        </a:solidFill>
                        <a:latin typeface="Cambria Math"/>
                        <a:ea typeface="黑体" pitchFamily="49" charset="-122"/>
                      </a:rPr>
                      <m:t>𝑊</m:t>
                    </m:r>
                    <m:r>
                      <a:rPr lang="en-US" altLang="zh-CN" b="0" i="1" smtClean="0">
                        <a:solidFill>
                          <a:srgbClr val="FF0000"/>
                        </a:solidFill>
                        <a:latin typeface="Cambria Math"/>
                        <a:ea typeface="黑体" pitchFamily="49" charset="-122"/>
                      </a:rPr>
                      <m:t>=(</m:t>
                    </m:r>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a:ea typeface="黑体" pitchFamily="49" charset="-122"/>
                          </a:rPr>
                          <m:t>𝑤</m:t>
                        </m:r>
                      </m:e>
                      <m:sub>
                        <m:r>
                          <a:rPr lang="en-US" altLang="zh-CN" b="0" i="1" smtClean="0">
                            <a:solidFill>
                              <a:srgbClr val="FF0000"/>
                            </a:solidFill>
                            <a:latin typeface="Cambria Math"/>
                            <a:ea typeface="黑体" pitchFamily="49" charset="-122"/>
                          </a:rPr>
                          <m:t>1</m:t>
                        </m:r>
                      </m:sub>
                    </m:sSub>
                    <m:r>
                      <a:rPr lang="en-US" altLang="zh-CN" b="0" i="1" smtClean="0">
                        <a:solidFill>
                          <a:srgbClr val="FF0000"/>
                        </a:solidFill>
                        <a:latin typeface="Cambria Math"/>
                        <a:ea typeface="黑体" pitchFamily="49" charset="-122"/>
                      </a:rPr>
                      <m:t>,…</m:t>
                    </m:r>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a:ea typeface="黑体" pitchFamily="49" charset="-122"/>
                          </a:rPr>
                          <m:t>𝑤</m:t>
                        </m:r>
                      </m:e>
                      <m:sub>
                        <m:r>
                          <a:rPr lang="en-US" altLang="zh-CN" b="0" i="1" smtClean="0">
                            <a:solidFill>
                              <a:srgbClr val="FF0000"/>
                            </a:solidFill>
                            <a:latin typeface="Cambria Math"/>
                            <a:ea typeface="黑体" pitchFamily="49" charset="-122"/>
                          </a:rPr>
                          <m:t>𝑘</m:t>
                        </m:r>
                      </m:sub>
                    </m:sSub>
                    <m:r>
                      <a:rPr lang="en-US" altLang="zh-CN" b="0" i="1" smtClean="0">
                        <a:solidFill>
                          <a:srgbClr val="FF0000"/>
                        </a:solidFill>
                        <a:latin typeface="Cambria Math"/>
                        <a:ea typeface="黑体" pitchFamily="49" charset="-122"/>
                      </a:rPr>
                      <m:t>)</m:t>
                    </m:r>
                  </m:oMath>
                </a14:m>
                <a:endParaRPr lang="en-US" altLang="zh-CN" dirty="0" smtClean="0">
                  <a:solidFill>
                    <a:srgbClr val="FF0000"/>
                  </a:solidFill>
                  <a:latin typeface="黑体" pitchFamily="49" charset="-122"/>
                  <a:ea typeface="黑体" pitchFamily="49" charset="-122"/>
                </a:endParaRPr>
              </a:p>
              <a:p>
                <a:pPr marL="0" indent="0">
                  <a:buNone/>
                </a:pPr>
                <a:r>
                  <a:rPr lang="zh-CN" altLang="en-US" dirty="0" smtClean="0">
                    <a:solidFill>
                      <a:srgbClr val="FF0000"/>
                    </a:solidFill>
                    <a:latin typeface="黑体" pitchFamily="49" charset="-122"/>
                    <a:ea typeface="黑体" pitchFamily="49" charset="-122"/>
                  </a:rPr>
                  <a:t>就是主成分的解了。</a:t>
                </a:r>
                <a:endParaRPr lang="zh-CN" altLang="en-US" dirty="0">
                  <a:solidFill>
                    <a:srgbClr val="FF0000"/>
                  </a:solidFill>
                  <a:latin typeface="黑体" pitchFamily="49" charset="-122"/>
                  <a:ea typeface="黑体"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1752"/>
                </a:stretch>
              </a:blipFill>
            </p:spPr>
            <p:txBody>
              <a:bodyPr/>
              <a:lstStyle/>
              <a:p>
                <a:r>
                  <a:rPr lang="zh-CN" altLang="en-US">
                    <a:noFill/>
                  </a:rPr>
                  <a:t> </a:t>
                </a:r>
              </a:p>
            </p:txBody>
          </p:sp>
        </mc:Fallback>
      </mc:AlternateContent>
      <p:sp>
        <p:nvSpPr>
          <p:cNvPr id="4" name="右箭头 3"/>
          <p:cNvSpPr/>
          <p:nvPr/>
        </p:nvSpPr>
        <p:spPr>
          <a:xfrm>
            <a:off x="2495600" y="615008"/>
            <a:ext cx="1116124" cy="653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5223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91544" y="583948"/>
            <a:ext cx="8424936" cy="5509349"/>
            <a:chOff x="467544" y="583947"/>
            <a:chExt cx="8424936" cy="550934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57758"/>
              <a:ext cx="8208912"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67544" y="583947"/>
              <a:ext cx="4608512" cy="584775"/>
            </a:xfrm>
            <a:prstGeom prst="rect">
              <a:avLst/>
            </a:prstGeom>
            <a:noFill/>
          </p:spPr>
          <p:txBody>
            <a:bodyPr wrap="square" rtlCol="0">
              <a:spAutoFit/>
            </a:bodyPr>
            <a:lstStyle/>
            <a:p>
              <a:r>
                <a:rPr lang="en-US" altLang="zh-CN" sz="3200" b="1" dirty="0">
                  <a:solidFill>
                    <a:srgbClr val="FF0000"/>
                  </a:solidFill>
                  <a:latin typeface="黑体" pitchFamily="49" charset="-122"/>
                  <a:ea typeface="黑体" pitchFamily="49" charset="-122"/>
                </a:rPr>
                <a:t>PCA</a:t>
              </a:r>
              <a:r>
                <a:rPr lang="zh-CN" altLang="en-US" sz="3200" b="1" dirty="0">
                  <a:solidFill>
                    <a:srgbClr val="FF0000"/>
                  </a:solidFill>
                  <a:latin typeface="黑体" pitchFamily="49" charset="-122"/>
                  <a:ea typeface="黑体" pitchFamily="49" charset="-122"/>
                </a:rPr>
                <a:t>算法流程</a:t>
              </a:r>
            </a:p>
          </p:txBody>
        </p:sp>
      </p:grpSp>
    </p:spTree>
    <p:extLst>
      <p:ext uri="{BB962C8B-B14F-4D97-AF65-F5344CB8AC3E}">
        <p14:creationId xmlns:p14="http://schemas.microsoft.com/office/powerpoint/2010/main" val="762144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举个例子：</a:t>
            </a:r>
          </a:p>
        </p:txBody>
      </p:sp>
      <p:sp>
        <p:nvSpPr>
          <p:cNvPr id="3" name="内容占位符 2"/>
          <p:cNvSpPr>
            <a:spLocks noGrp="1"/>
          </p:cNvSpPr>
          <p:nvPr>
            <p:ph idx="1"/>
          </p:nvPr>
        </p:nvSpPr>
        <p:spPr/>
        <p:txBody>
          <a:bodyPr/>
          <a:lstStyle/>
          <a:p>
            <a:r>
              <a:rPr lang="zh-CN" altLang="en-US" dirty="0">
                <a:solidFill>
                  <a:srgbClr val="FF0000"/>
                </a:solidFill>
                <a:latin typeface="黑体" pitchFamily="49" charset="-122"/>
                <a:ea typeface="黑体" pitchFamily="49" charset="-122"/>
              </a:rPr>
              <a:t>现在假设有一组数据如下</a:t>
            </a:r>
            <a:r>
              <a:rPr lang="zh-CN" altLang="en-US" dirty="0" smtClean="0"/>
              <a:t>：</a:t>
            </a:r>
            <a:endParaRPr lang="en-US" altLang="zh-CN" dirty="0" smtClean="0"/>
          </a:p>
          <a:p>
            <a:endParaRPr lang="zh-CN" altLang="en-US" dirty="0"/>
          </a:p>
        </p:txBody>
      </p:sp>
      <p:grpSp>
        <p:nvGrpSpPr>
          <p:cNvPr id="5" name="组合 4"/>
          <p:cNvGrpSpPr/>
          <p:nvPr/>
        </p:nvGrpSpPr>
        <p:grpSpPr>
          <a:xfrm>
            <a:off x="2279576" y="2204864"/>
            <a:ext cx="8129636" cy="3767068"/>
            <a:chOff x="755576" y="2204864"/>
            <a:chExt cx="8129636" cy="376706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4032448" cy="357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84812" y="2924944"/>
              <a:ext cx="3600400" cy="3046988"/>
            </a:xfrm>
            <a:prstGeom prst="rect">
              <a:avLst/>
            </a:prstGeom>
            <a:noFill/>
          </p:spPr>
          <p:txBody>
            <a:bodyPr wrap="square" rtlCol="0">
              <a:spAutoFit/>
            </a:bodyPr>
            <a:lstStyle/>
            <a:p>
              <a:r>
                <a:rPr lang="zh-CN" altLang="en-US" sz="2400" dirty="0">
                  <a:latin typeface="黑体" pitchFamily="49" charset="-122"/>
                  <a:ea typeface="黑体" pitchFamily="49" charset="-122"/>
                </a:rPr>
                <a:t>行代表了样例，列代表特征，这里有</a:t>
              </a:r>
              <a:r>
                <a:rPr lang="en-US" altLang="zh-CN" sz="2400" dirty="0">
                  <a:latin typeface="黑体" pitchFamily="49" charset="-122"/>
                  <a:ea typeface="黑体" pitchFamily="49" charset="-122"/>
                </a:rPr>
                <a:t>10</a:t>
              </a:r>
              <a:r>
                <a:rPr lang="zh-CN" altLang="en-US" sz="2400" dirty="0">
                  <a:latin typeface="黑体" pitchFamily="49" charset="-122"/>
                  <a:ea typeface="黑体" pitchFamily="49" charset="-122"/>
                </a:rPr>
                <a:t>个样例，每个样例两个特征。可以认为，有</a:t>
              </a:r>
              <a:r>
                <a:rPr lang="en-US" altLang="zh-CN" sz="2400" dirty="0">
                  <a:latin typeface="黑体" pitchFamily="49" charset="-122"/>
                  <a:ea typeface="黑体" pitchFamily="49" charset="-122"/>
                </a:rPr>
                <a:t>10</a:t>
              </a:r>
              <a:r>
                <a:rPr lang="zh-CN" altLang="en-US" sz="2400" dirty="0">
                  <a:latin typeface="黑体" pitchFamily="49" charset="-122"/>
                  <a:ea typeface="黑体" pitchFamily="49" charset="-122"/>
                </a:rPr>
                <a:t>篇文档，</a:t>
              </a:r>
              <a:r>
                <a:rPr lang="en-US" altLang="zh-CN" sz="2400" dirty="0">
                  <a:latin typeface="黑体" pitchFamily="49" charset="-122"/>
                  <a:ea typeface="黑体" pitchFamily="49" charset="-122"/>
                </a:rPr>
                <a:t>x</a:t>
              </a:r>
              <a:r>
                <a:rPr lang="zh-CN" altLang="en-US" sz="2400" dirty="0">
                  <a:latin typeface="黑体" pitchFamily="49" charset="-122"/>
                  <a:ea typeface="黑体" pitchFamily="49" charset="-122"/>
                </a:rPr>
                <a:t>是</a:t>
              </a:r>
              <a:r>
                <a:rPr lang="en-US" altLang="zh-CN" sz="2400" dirty="0">
                  <a:latin typeface="黑体" pitchFamily="49" charset="-122"/>
                  <a:ea typeface="黑体" pitchFamily="49" charset="-122"/>
                </a:rPr>
                <a:t>10</a:t>
              </a:r>
              <a:r>
                <a:rPr lang="zh-CN" altLang="en-US" sz="2400" dirty="0">
                  <a:latin typeface="黑体" pitchFamily="49" charset="-122"/>
                  <a:ea typeface="黑体" pitchFamily="49" charset="-122"/>
                </a:rPr>
                <a:t>篇文档中“</a:t>
              </a:r>
              <a:r>
                <a:rPr lang="en-US" altLang="zh-CN" sz="2400" dirty="0">
                  <a:latin typeface="黑体" pitchFamily="49" charset="-122"/>
                  <a:ea typeface="黑体" pitchFamily="49" charset="-122"/>
                </a:rPr>
                <a:t>learn”</a:t>
              </a:r>
              <a:r>
                <a:rPr lang="zh-CN" altLang="en-US" sz="2400" dirty="0">
                  <a:latin typeface="黑体" pitchFamily="49" charset="-122"/>
                  <a:ea typeface="黑体" pitchFamily="49" charset="-122"/>
                </a:rPr>
                <a:t>出现的</a:t>
              </a:r>
              <a:r>
                <a:rPr lang="en-US" altLang="zh-CN" sz="2400" dirty="0">
                  <a:latin typeface="黑体" pitchFamily="49" charset="-122"/>
                  <a:ea typeface="黑体" pitchFamily="49" charset="-122"/>
                </a:rPr>
                <a:t>TF-IDF</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y</a:t>
              </a:r>
              <a:r>
                <a:rPr lang="zh-CN" altLang="en-US" sz="2400" dirty="0">
                  <a:latin typeface="黑体" pitchFamily="49" charset="-122"/>
                  <a:ea typeface="黑体" pitchFamily="49" charset="-122"/>
                </a:rPr>
                <a:t>是</a:t>
              </a:r>
              <a:r>
                <a:rPr lang="en-US" altLang="zh-CN" sz="2400" dirty="0">
                  <a:latin typeface="黑体" pitchFamily="49" charset="-122"/>
                  <a:ea typeface="黑体" pitchFamily="49" charset="-122"/>
                </a:rPr>
                <a:t>10</a:t>
              </a:r>
              <a:r>
                <a:rPr lang="zh-CN" altLang="en-US" sz="2400" dirty="0">
                  <a:latin typeface="黑体" pitchFamily="49" charset="-122"/>
                  <a:ea typeface="黑体" pitchFamily="49" charset="-122"/>
                </a:rPr>
                <a:t>篇文档中“</a:t>
              </a:r>
              <a:r>
                <a:rPr lang="en-US" altLang="zh-CN" sz="2400" dirty="0">
                  <a:latin typeface="黑体" pitchFamily="49" charset="-122"/>
                  <a:ea typeface="黑体" pitchFamily="49" charset="-122"/>
                </a:rPr>
                <a:t>study”</a:t>
              </a:r>
              <a:r>
                <a:rPr lang="zh-CN" altLang="en-US" sz="2400" dirty="0">
                  <a:latin typeface="黑体" pitchFamily="49" charset="-122"/>
                  <a:ea typeface="黑体" pitchFamily="49" charset="-122"/>
                </a:rPr>
                <a:t>出现的</a:t>
              </a:r>
              <a:r>
                <a:rPr lang="en-US" altLang="zh-CN" sz="2400" dirty="0">
                  <a:latin typeface="黑体" pitchFamily="49" charset="-122"/>
                  <a:ea typeface="黑体" pitchFamily="49" charset="-122"/>
                </a:rPr>
                <a:t>TF-IDF</a:t>
              </a:r>
              <a:r>
                <a:rPr lang="zh-CN" altLang="en-US" sz="2400" dirty="0">
                  <a:latin typeface="黑体" pitchFamily="49" charset="-122"/>
                  <a:ea typeface="黑体" pitchFamily="49" charset="-122"/>
                </a:rPr>
                <a:t>。</a:t>
              </a:r>
            </a:p>
          </p:txBody>
        </p:sp>
      </p:grpSp>
    </p:spTree>
    <p:extLst>
      <p:ext uri="{BB962C8B-B14F-4D97-AF65-F5344CB8AC3E}">
        <p14:creationId xmlns:p14="http://schemas.microsoft.com/office/powerpoint/2010/main" val="3583544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solidFill>
                  <a:srgbClr val="FF0000"/>
                </a:solidFill>
                <a:latin typeface="黑体" pitchFamily="49" charset="-122"/>
                <a:ea typeface="黑体" pitchFamily="49" charset="-122"/>
              </a:rPr>
              <a:t>步骤一：中心化</a:t>
            </a:r>
          </a:p>
        </p:txBody>
      </p:sp>
      <p:sp>
        <p:nvSpPr>
          <p:cNvPr id="3" name="内容占位符 2"/>
          <p:cNvSpPr>
            <a:spLocks noGrp="1"/>
          </p:cNvSpPr>
          <p:nvPr>
            <p:ph idx="1"/>
          </p:nvPr>
        </p:nvSpPr>
        <p:spPr>
          <a:xfrm>
            <a:off x="1981200" y="1556793"/>
            <a:ext cx="8229600" cy="4569371"/>
          </a:xfrm>
        </p:spPr>
        <p:txBody>
          <a:bodyPr/>
          <a:lstStyle/>
          <a:p>
            <a:r>
              <a:rPr lang="en-US" altLang="zh-CN" dirty="0" smtClean="0"/>
              <a:t> </a:t>
            </a:r>
            <a:endParaRPr lang="zh-CN" altLang="en-US" dirty="0"/>
          </a:p>
        </p:txBody>
      </p:sp>
      <p:grpSp>
        <p:nvGrpSpPr>
          <p:cNvPr id="5" name="组合 4"/>
          <p:cNvGrpSpPr/>
          <p:nvPr/>
        </p:nvGrpSpPr>
        <p:grpSpPr>
          <a:xfrm>
            <a:off x="2423592" y="1340768"/>
            <a:ext cx="8220496" cy="4752528"/>
            <a:chOff x="899592" y="1340768"/>
            <a:chExt cx="8220496" cy="4752528"/>
          </a:xfrm>
        </p:grpSpPr>
        <p:sp>
          <p:nvSpPr>
            <p:cNvPr id="4" name="TextBox 3"/>
            <p:cNvSpPr txBox="1"/>
            <p:nvPr/>
          </p:nvSpPr>
          <p:spPr>
            <a:xfrm>
              <a:off x="899592" y="2060848"/>
              <a:ext cx="3816424" cy="3108543"/>
            </a:xfrm>
            <a:prstGeom prst="rect">
              <a:avLst/>
            </a:prstGeom>
            <a:noFill/>
          </p:spPr>
          <p:txBody>
            <a:bodyPr wrap="square" rtlCol="0">
              <a:spAutoFit/>
            </a:bodyPr>
            <a:lstStyle/>
            <a:p>
              <a:r>
                <a:rPr lang="zh-CN" altLang="en-US" sz="2800" dirty="0">
                  <a:latin typeface="黑体" pitchFamily="49" charset="-122"/>
                  <a:ea typeface="黑体" pitchFamily="49" charset="-122"/>
                </a:rPr>
                <a:t>分别求</a:t>
              </a:r>
              <a:r>
                <a:rPr lang="en-US" altLang="zh-CN" sz="2800" dirty="0">
                  <a:latin typeface="黑体" pitchFamily="49" charset="-122"/>
                  <a:ea typeface="黑体" pitchFamily="49" charset="-122"/>
                </a:rPr>
                <a:t>x</a:t>
              </a:r>
              <a:r>
                <a:rPr lang="zh-CN" altLang="en-US" sz="2800" dirty="0">
                  <a:latin typeface="黑体" pitchFamily="49" charset="-122"/>
                  <a:ea typeface="黑体" pitchFamily="49" charset="-122"/>
                </a:rPr>
                <a:t>和</a:t>
              </a:r>
              <a:r>
                <a:rPr lang="en-US" altLang="zh-CN" sz="2800" dirty="0">
                  <a:latin typeface="黑体" pitchFamily="49" charset="-122"/>
                  <a:ea typeface="黑体" pitchFamily="49" charset="-122"/>
                </a:rPr>
                <a:t>y</a:t>
              </a:r>
              <a:r>
                <a:rPr lang="zh-CN" altLang="en-US" sz="2800" dirty="0">
                  <a:latin typeface="黑体" pitchFamily="49" charset="-122"/>
                  <a:ea typeface="黑体" pitchFamily="49" charset="-122"/>
                </a:rPr>
                <a:t>的平均值，然后对于所有的样例，都减去对应的均值。这里</a:t>
              </a:r>
              <a:r>
                <a:rPr lang="en-US" altLang="zh-CN" sz="2800" dirty="0">
                  <a:latin typeface="黑体" pitchFamily="49" charset="-122"/>
                  <a:ea typeface="黑体" pitchFamily="49" charset="-122"/>
                </a:rPr>
                <a:t>x</a:t>
              </a:r>
              <a:r>
                <a:rPr lang="zh-CN" altLang="en-US" sz="2800" dirty="0">
                  <a:latin typeface="黑体" pitchFamily="49" charset="-122"/>
                  <a:ea typeface="黑体" pitchFamily="49" charset="-122"/>
                </a:rPr>
                <a:t>的均值是</a:t>
              </a:r>
              <a:r>
                <a:rPr lang="en-US" altLang="zh-CN" sz="2800" dirty="0">
                  <a:latin typeface="黑体" pitchFamily="49" charset="-122"/>
                  <a:ea typeface="黑体" pitchFamily="49" charset="-122"/>
                </a:rPr>
                <a:t>1.81</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y</a:t>
              </a:r>
              <a:r>
                <a:rPr lang="zh-CN" altLang="en-US" sz="2800" dirty="0">
                  <a:latin typeface="黑体" pitchFamily="49" charset="-122"/>
                  <a:ea typeface="黑体" pitchFamily="49" charset="-122"/>
                </a:rPr>
                <a:t>的均值是</a:t>
              </a:r>
              <a:r>
                <a:rPr lang="en-US" altLang="zh-CN" sz="2800" dirty="0">
                  <a:latin typeface="黑体" pitchFamily="49" charset="-122"/>
                  <a:ea typeface="黑体" pitchFamily="49" charset="-122"/>
                </a:rPr>
                <a:t>1.91</a:t>
              </a:r>
              <a:r>
                <a:rPr lang="zh-CN" altLang="en-US" sz="2800" dirty="0">
                  <a:latin typeface="黑体" pitchFamily="49" charset="-122"/>
                  <a:ea typeface="黑体" pitchFamily="49" charset="-122"/>
                </a:rPr>
                <a:t>，那么一个样例减去均值后即为（</a:t>
              </a:r>
              <a:r>
                <a:rPr lang="en-US" altLang="zh-CN" sz="2800" dirty="0">
                  <a:latin typeface="黑体" pitchFamily="49" charset="-122"/>
                  <a:ea typeface="黑体" pitchFamily="49" charset="-122"/>
                </a:rPr>
                <a:t>0.69,0.49</a:t>
              </a:r>
              <a:r>
                <a:rPr lang="zh-CN" altLang="en-US" sz="2800" dirty="0">
                  <a:latin typeface="黑体" pitchFamily="49" charset="-122"/>
                  <a:ea typeface="黑体" pitchFamily="49" charset="-122"/>
                </a:rPr>
                <a:t>），得到：</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608" y="1340768"/>
              <a:ext cx="448848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0169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solidFill>
                  <a:srgbClr val="FF0000"/>
                </a:solidFill>
                <a:latin typeface="黑体" pitchFamily="49" charset="-122"/>
                <a:ea typeface="黑体" pitchFamily="49" charset="-122"/>
              </a:rPr>
              <a:t>步骤二：求特征协方差矩阵</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特征协方差矩阵：</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对角线上分别是</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y</a:t>
            </a:r>
            <a:r>
              <a:rPr lang="zh-CN" altLang="en-US" dirty="0">
                <a:latin typeface="黑体" pitchFamily="49" charset="-122"/>
                <a:ea typeface="黑体" pitchFamily="49" charset="-122"/>
              </a:rPr>
              <a:t>的方差，非对角线上是协方差。</a:t>
            </a: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val="0"/>
              </a:ext>
            </a:extLst>
          </a:blip>
          <a:srcRect/>
          <a:stretch>
            <a:fillRect/>
          </a:stretch>
        </p:blipFill>
        <p:spPr bwMode="auto">
          <a:xfrm>
            <a:off x="3791744" y="2117044"/>
            <a:ext cx="5400600" cy="10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0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solidFill>
                  <a:srgbClr val="FF0000"/>
                </a:solidFill>
                <a:latin typeface="黑体" pitchFamily="49" charset="-122"/>
                <a:ea typeface="黑体" pitchFamily="49" charset="-122"/>
              </a:rPr>
              <a:t>步骤三：做特征值分解</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对协方差矩阵做特征值分解，求出其特征值和特征向量：</a:t>
            </a:r>
            <a:endParaRPr lang="en-US" altLang="zh-CN" dirty="0">
              <a:latin typeface="黑体" pitchFamily="49" charset="-122"/>
              <a:ea typeface="黑体" pitchFamily="49" charset="-122"/>
            </a:endParaRPr>
          </a:p>
          <a:p>
            <a:endParaRPr lang="zh-CN" altLang="en-US" dirty="0">
              <a:latin typeface="黑体" pitchFamily="49" charset="-122"/>
              <a:ea typeface="黑体" pitchFamily="49" charset="-122"/>
            </a:endParaRPr>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3000"/>
                    </a14:imgEffect>
                  </a14:imgLayer>
                </a14:imgProps>
              </a:ext>
              <a:ext uri="{28A0092B-C50C-407E-A947-70E740481C1C}">
                <a14:useLocalDpi xmlns:a14="http://schemas.microsoft.com/office/drawing/2010/main" val="0"/>
              </a:ext>
            </a:extLst>
          </a:blip>
          <a:srcRect/>
          <a:stretch>
            <a:fillRect/>
          </a:stretch>
        </p:blipFill>
        <p:spPr bwMode="auto">
          <a:xfrm>
            <a:off x="3143673" y="2708920"/>
            <a:ext cx="5725173" cy="18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02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7BCE193-4BF5-4D0D-B763-0FD45B385FB2}"/>
              </a:ext>
            </a:extLst>
          </p:cNvPr>
          <p:cNvSpPr/>
          <p:nvPr/>
        </p:nvSpPr>
        <p:spPr>
          <a:xfrm>
            <a:off x="1441140" y="980489"/>
            <a:ext cx="8812569" cy="3416320"/>
          </a:xfrm>
          <a:prstGeom prst="rect">
            <a:avLst/>
          </a:prstGeom>
        </p:spPr>
        <p:txBody>
          <a:bodyPr wrap="square">
            <a:spAutoFit/>
          </a:bodyPr>
          <a:lstStyle/>
          <a:p>
            <a:r>
              <a:rPr lang="zh-CN" altLang="en-US" sz="3200" dirty="0"/>
              <a:t>降维</a:t>
            </a:r>
            <a:endParaRPr lang="en-US" altLang="zh-CN" sz="3200" dirty="0"/>
          </a:p>
          <a:p>
            <a:endParaRPr lang="en-US" altLang="zh-CN" sz="3200" dirty="0"/>
          </a:p>
          <a:p>
            <a:endParaRPr lang="en-US" altLang="zh-CN" sz="3200" dirty="0"/>
          </a:p>
          <a:p>
            <a:r>
              <a:rPr lang="en-US" altLang="zh-CN" sz="2400" dirty="0"/>
              <a:t>	</a:t>
            </a:r>
            <a:r>
              <a:rPr lang="zh-CN" altLang="en-US" sz="2400" dirty="0"/>
              <a:t>机器学习领域中所谓的降维就是指采用某种映射方法，将高维空间中的数据点映射到低维度的空间中。降维的本质是学习一个映射函数</a:t>
            </a:r>
            <a:r>
              <a:rPr lang="en-US" altLang="zh-CN" sz="2400" dirty="0"/>
              <a:t> f:x-&gt;y</a:t>
            </a:r>
            <a:r>
              <a:rPr lang="zh-CN" altLang="en-US" sz="2400" dirty="0"/>
              <a:t>，其中</a:t>
            </a:r>
            <a:r>
              <a:rPr lang="en-US" altLang="zh-CN" sz="2400" dirty="0"/>
              <a:t>x</a:t>
            </a:r>
            <a:r>
              <a:rPr lang="zh-CN" altLang="en-US" sz="2400" dirty="0"/>
              <a:t>是原始数据点的表达，目前最多使用向量表达形式。</a:t>
            </a:r>
            <a:r>
              <a:rPr lang="en-US" altLang="zh-CN" sz="2400" dirty="0"/>
              <a:t>Y</a:t>
            </a:r>
            <a:r>
              <a:rPr lang="zh-CN" altLang="en-US" sz="2400" dirty="0"/>
              <a:t>是数据点映射后的低维向量表达，通常</a:t>
            </a:r>
            <a:r>
              <a:rPr lang="en-US" altLang="zh-CN" sz="2400" dirty="0"/>
              <a:t>y</a:t>
            </a:r>
            <a:r>
              <a:rPr lang="zh-CN" altLang="en-US" sz="2400" dirty="0"/>
              <a:t>的维度小于</a:t>
            </a:r>
            <a:r>
              <a:rPr lang="en-US" altLang="zh-CN" sz="2400" dirty="0"/>
              <a:t>x</a:t>
            </a:r>
            <a:r>
              <a:rPr lang="zh-CN" altLang="en-US" sz="2400" dirty="0"/>
              <a:t>的维度。</a:t>
            </a:r>
            <a:r>
              <a:rPr lang="en-US" altLang="zh-CN" sz="2400" dirty="0"/>
              <a:t>F</a:t>
            </a:r>
            <a:r>
              <a:rPr lang="zh-CN" altLang="en-US" sz="2400" dirty="0"/>
              <a:t>可能是显式的或隐式的、线性的或非线性的。</a:t>
            </a:r>
          </a:p>
        </p:txBody>
      </p:sp>
    </p:spTree>
    <p:extLst>
      <p:ext uri="{BB962C8B-B14F-4D97-AF65-F5344CB8AC3E}">
        <p14:creationId xmlns:p14="http://schemas.microsoft.com/office/powerpoint/2010/main" val="1841170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solidFill>
                  <a:srgbClr val="FF0000"/>
                </a:solidFill>
                <a:latin typeface="黑体" pitchFamily="49" charset="-122"/>
                <a:ea typeface="黑体" pitchFamily="49" charset="-122"/>
              </a:rPr>
              <a:t>步骤四：取特征向量：</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：将特征值按照从大到小的顺序排序，选择其中最大的</a:t>
            </a:r>
            <a:r>
              <a:rPr lang="en-US" altLang="zh-CN" dirty="0">
                <a:latin typeface="黑体" pitchFamily="49" charset="-122"/>
                <a:ea typeface="黑体" pitchFamily="49" charset="-122"/>
              </a:rPr>
              <a:t>k</a:t>
            </a:r>
            <a:r>
              <a:rPr lang="zh-CN" altLang="en-US" dirty="0">
                <a:latin typeface="黑体" pitchFamily="49" charset="-122"/>
                <a:ea typeface="黑体" pitchFamily="49" charset="-122"/>
              </a:rPr>
              <a:t>个，然后将其对应的</a:t>
            </a:r>
            <a:r>
              <a:rPr lang="en-US" altLang="zh-CN" dirty="0">
                <a:latin typeface="黑体" pitchFamily="49" charset="-122"/>
                <a:ea typeface="黑体" pitchFamily="49" charset="-122"/>
              </a:rPr>
              <a:t>k</a:t>
            </a:r>
            <a:r>
              <a:rPr lang="zh-CN" altLang="en-US" dirty="0">
                <a:latin typeface="黑体" pitchFamily="49" charset="-122"/>
                <a:ea typeface="黑体" pitchFamily="49" charset="-122"/>
              </a:rPr>
              <a:t>个特征向量分别作为列向量组成特征向量矩阵</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这里特征值只有两个，我们选择其中最大的那个，这里是</a:t>
            </a:r>
            <a:r>
              <a:rPr lang="en-US" altLang="zh-CN" dirty="0">
                <a:latin typeface="黑体" pitchFamily="49" charset="-122"/>
                <a:ea typeface="黑体" pitchFamily="49" charset="-122"/>
              </a:rPr>
              <a:t>1.28402771</a:t>
            </a:r>
            <a:r>
              <a:rPr lang="zh-CN" altLang="en-US" dirty="0">
                <a:latin typeface="黑体" pitchFamily="49" charset="-122"/>
                <a:ea typeface="黑体" pitchFamily="49" charset="-122"/>
              </a:rPr>
              <a:t>，对应的特征向量是</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       (-0.677873399, -0.735178656)T</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1274819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81200" y="1600200"/>
                <a:ext cx="8229600" cy="4781128"/>
              </a:xfrm>
            </p:spPr>
            <p:txBody>
              <a:bodyPr/>
              <a:lstStyle/>
              <a:p>
                <a:r>
                  <a:rPr lang="zh-CN" altLang="en-US" dirty="0">
                    <a:latin typeface="黑体" pitchFamily="49" charset="-122"/>
                    <a:ea typeface="黑体" pitchFamily="49" charset="-122"/>
                  </a:rPr>
                  <a:t>特征向量求出来，按照前面所讲的公式：</a:t>
                </a:r>
                <a:endParaRPr lang="en-US" altLang="zh-CN" dirty="0">
                  <a:latin typeface="黑体" pitchFamily="49" charset="-122"/>
                  <a:ea typeface="黑体" pitchFamily="49" charset="-122"/>
                </a:endParaRPr>
              </a:p>
              <a:p>
                <a:r>
                  <a:rPr lang="en-US" altLang="zh-CN" dirty="0">
                    <a:solidFill>
                      <a:srgbClr val="FF0000"/>
                    </a:solidFill>
                    <a:ea typeface="黑体" pitchFamily="49" charset="-122"/>
                    <a:cs typeface="Arial Unicode MS" pitchFamily="34" charset="-122"/>
                  </a:rPr>
                  <a:t>                         </a:t>
                </a:r>
                <a14:m>
                  <m:oMath xmlns:m="http://schemas.openxmlformats.org/officeDocument/2006/math">
                    <m:r>
                      <m:rPr>
                        <m:sty m:val="p"/>
                      </m:rPr>
                      <a:rPr lang="en-US" altLang="zh-CN" dirty="0">
                        <a:solidFill>
                          <a:srgbClr val="FF0000"/>
                        </a:solidFill>
                        <a:latin typeface="Cambria Math"/>
                        <a:ea typeface="黑体" pitchFamily="49" charset="-122"/>
                        <a:cs typeface="Arial Unicode MS" pitchFamily="34" charset="-122"/>
                      </a:rPr>
                      <m:t>z</m:t>
                    </m:r>
                    <m:r>
                      <a:rPr lang="en-US" altLang="zh-CN" dirty="0">
                        <a:solidFill>
                          <a:srgbClr val="FF0000"/>
                        </a:solidFill>
                        <a:latin typeface="Cambria Math"/>
                        <a:ea typeface="黑体" pitchFamily="49" charset="-122"/>
                        <a:cs typeface="Arial Unicode MS" pitchFamily="34" charset="-122"/>
                      </a:rPr>
                      <m:t>= </m:t>
                    </m:r>
                    <m:sSup>
                      <m:sSupPr>
                        <m:ctrlPr>
                          <a:rPr lang="en-US" altLang="zh-CN" i="1" dirty="0">
                            <a:solidFill>
                              <a:srgbClr val="FF0000"/>
                            </a:solidFill>
                            <a:latin typeface="Cambria Math" panose="02040503050406030204" pitchFamily="18" charset="0"/>
                            <a:ea typeface="黑体" pitchFamily="49" charset="-122"/>
                            <a:cs typeface="Arial Unicode MS" pitchFamily="34" charset="-122"/>
                          </a:rPr>
                        </m:ctrlPr>
                      </m:sSupPr>
                      <m:e>
                        <m:r>
                          <a:rPr lang="en-US" altLang="zh-CN" i="1" dirty="0">
                            <a:solidFill>
                              <a:srgbClr val="FF0000"/>
                            </a:solidFill>
                            <a:latin typeface="Cambria Math"/>
                            <a:ea typeface="黑体" pitchFamily="49" charset="-122"/>
                            <a:cs typeface="Arial Unicode MS" pitchFamily="34" charset="-122"/>
                          </a:rPr>
                          <m:t>𝑤</m:t>
                        </m:r>
                      </m:e>
                      <m:sup>
                        <m:r>
                          <a:rPr lang="en-US" altLang="zh-CN" i="1" dirty="0">
                            <a:solidFill>
                              <a:srgbClr val="FF0000"/>
                            </a:solidFill>
                            <a:latin typeface="Cambria Math"/>
                            <a:ea typeface="黑体" pitchFamily="49" charset="-122"/>
                            <a:cs typeface="Arial Unicode MS" pitchFamily="34" charset="-122"/>
                          </a:rPr>
                          <m:t>𝑇</m:t>
                        </m:r>
                      </m:sup>
                    </m:sSup>
                    <m:r>
                      <a:rPr lang="en-US" altLang="zh-CN" i="1" dirty="0">
                        <a:solidFill>
                          <a:srgbClr val="FF0000"/>
                        </a:solidFill>
                        <a:latin typeface="Cambria Math"/>
                        <a:ea typeface="黑体" pitchFamily="49" charset="-122"/>
                        <a:cs typeface="Arial Unicode MS" pitchFamily="34" charset="-122"/>
                      </a:rPr>
                      <m:t>𝑥</m:t>
                    </m:r>
                  </m:oMath>
                </a14:m>
                <a:endParaRPr lang="en-US" altLang="zh-CN" dirty="0">
                  <a:solidFill>
                    <a:srgbClr val="FF0000"/>
                  </a:solidFill>
                  <a:latin typeface="黑体" pitchFamily="49" charset="-122"/>
                  <a:ea typeface="黑体" pitchFamily="49" charset="-122"/>
                  <a:cs typeface="Arial Unicode MS" pitchFamily="34" charset="-122"/>
                </a:endParaRPr>
              </a:p>
              <a:p>
                <a:r>
                  <a:rPr lang="zh-CN" altLang="en-US" dirty="0">
                    <a:solidFill>
                      <a:srgbClr val="FF0000"/>
                    </a:solidFill>
                    <a:latin typeface="黑体" pitchFamily="49" charset="-122"/>
                    <a:ea typeface="黑体" pitchFamily="49" charset="-122"/>
                    <a:cs typeface="Arial Unicode MS" pitchFamily="34" charset="-122"/>
                  </a:rPr>
                  <a:t>就可以求出投影之后的数据：</a:t>
                </a:r>
              </a:p>
              <a:p>
                <a:endParaRPr lang="en-US" altLang="zh-CN" dirty="0">
                  <a:latin typeface="黑体" pitchFamily="49" charset="-122"/>
                  <a:ea typeface="黑体"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81128"/>
              </a:xfrm>
              <a:blipFill rotWithShape="1">
                <a:blip r:embed="rId2"/>
                <a:stretch>
                  <a:fillRect l="-1259" t="-1276"/>
                </a:stretch>
              </a:blipFill>
            </p:spPr>
            <p:txBody>
              <a:bodyPr/>
              <a:lstStyle/>
              <a:p>
                <a:r>
                  <a:rPr lang="zh-CN" altLang="en-US">
                    <a:noFill/>
                  </a:rPr>
                  <a:t> </a:t>
                </a:r>
              </a:p>
            </p:txBody>
          </p:sp>
        </mc:Fallback>
      </mc:AlternateContent>
      <p:sp>
        <p:nvSpPr>
          <p:cNvPr id="4" name="右箭头 3"/>
          <p:cNvSpPr/>
          <p:nvPr/>
        </p:nvSpPr>
        <p:spPr>
          <a:xfrm>
            <a:off x="2351584" y="764704"/>
            <a:ext cx="86409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2" y="3158976"/>
            <a:ext cx="2817502" cy="325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331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solidFill>
                  <a:srgbClr val="FF0000"/>
                </a:solidFill>
                <a:latin typeface="黑体" pitchFamily="49" charset="-122"/>
                <a:ea typeface="黑体" pitchFamily="49" charset="-122"/>
              </a:rPr>
              <a:t>PCA</a:t>
            </a:r>
            <a:r>
              <a:rPr lang="zh-CN" altLang="en-US" sz="4000" b="1" dirty="0">
                <a:solidFill>
                  <a:srgbClr val="FF0000"/>
                </a:solidFill>
                <a:latin typeface="黑体" pitchFamily="49" charset="-122"/>
                <a:ea typeface="黑体" pitchFamily="49" charset="-122"/>
              </a:rPr>
              <a:t>后续：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75520" y="1600201"/>
                <a:ext cx="8712968" cy="4525963"/>
              </a:xfrm>
            </p:spPr>
            <p:txBody>
              <a:bodyPr>
                <a:normAutofit fontScale="85000" lnSpcReduction="10000"/>
              </a:bodyPr>
              <a:lstStyle/>
              <a:p>
                <a:r>
                  <a:rPr lang="zh-CN" altLang="en-US" sz="3000" dirty="0">
                    <a:latin typeface="黑体" pitchFamily="49" charset="-122"/>
                    <a:ea typeface="黑体" pitchFamily="49" charset="-122"/>
                  </a:rPr>
                  <a:t>实践中，即使所有的特征值都大于</a:t>
                </a:r>
                <a:r>
                  <a:rPr lang="en-US" altLang="zh-CN" sz="3000" dirty="0">
                    <a:latin typeface="黑体" pitchFamily="49" charset="-122"/>
                    <a:ea typeface="黑体" pitchFamily="49" charset="-122"/>
                  </a:rPr>
                  <a:t>0</a:t>
                </a:r>
                <a:r>
                  <a:rPr lang="zh-CN" altLang="en-US" sz="3000" dirty="0">
                    <a:latin typeface="黑体" pitchFamily="49" charset="-122"/>
                    <a:ea typeface="黑体" pitchFamily="49" charset="-122"/>
                  </a:rPr>
                  <a:t>，但是某些特征值对方差的影响很小，并且可以丢失，因此，提出一个概念：</a:t>
                </a:r>
                <a:endParaRPr lang="en-US" altLang="zh-CN" sz="3000" dirty="0">
                  <a:latin typeface="黑体" pitchFamily="49" charset="-122"/>
                  <a:ea typeface="黑体" pitchFamily="49" charset="-122"/>
                </a:endParaRPr>
              </a:p>
              <a:p>
                <a:r>
                  <a:rPr lang="zh-CN" altLang="en-US" sz="3000" dirty="0">
                    <a:solidFill>
                      <a:srgbClr val="FF0000"/>
                    </a:solidFill>
                    <a:latin typeface="黑体" pitchFamily="49" charset="-122"/>
                    <a:ea typeface="黑体" pitchFamily="49" charset="-122"/>
                  </a:rPr>
                  <a:t>贡献率</a:t>
                </a:r>
                <a:r>
                  <a:rPr lang="zh-CN" altLang="en-US" sz="3000" dirty="0">
                    <a:latin typeface="黑体" pitchFamily="49" charset="-122"/>
                    <a:ea typeface="黑体" pitchFamily="49" charset="-122"/>
                  </a:rPr>
                  <a:t>：第</a:t>
                </a:r>
                <a:r>
                  <a:rPr lang="en-US" altLang="zh-CN" sz="3000" dirty="0">
                    <a:latin typeface="黑体" pitchFamily="49" charset="-122"/>
                    <a:ea typeface="黑体" pitchFamily="49" charset="-122"/>
                  </a:rPr>
                  <a:t>i</a:t>
                </a:r>
                <a:r>
                  <a:rPr lang="zh-CN" altLang="en-US" sz="3000" dirty="0">
                    <a:latin typeface="黑体" pitchFamily="49" charset="-122"/>
                    <a:ea typeface="黑体" pitchFamily="49" charset="-122"/>
                  </a:rPr>
                  <a:t>个主成分的反差在全部方差中所占比重      </a:t>
                </a:r>
                <a14:m>
                  <m:oMath xmlns:m="http://schemas.openxmlformats.org/officeDocument/2006/math">
                    <m:f>
                      <m:fPr>
                        <m:ctrlPr>
                          <a:rPr lang="en-US" altLang="zh-CN" i="1" smtClean="0">
                            <a:solidFill>
                              <a:srgbClr val="FF0000"/>
                            </a:solidFill>
                            <a:latin typeface="Cambria Math" panose="02040503050406030204" pitchFamily="18" charset="0"/>
                          </a:rPr>
                        </m:ctrlPr>
                      </m:fPr>
                      <m:num>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a:rPr>
                              <m:t>𝜆</m:t>
                            </m:r>
                          </m:e>
                          <m:sub>
                            <m:r>
                              <a:rPr lang="en-US" altLang="zh-CN" b="0" i="1" smtClean="0">
                                <a:solidFill>
                                  <a:srgbClr val="FF0000"/>
                                </a:solidFill>
                                <a:latin typeface="Cambria Math"/>
                              </a:rPr>
                              <m:t>𝑖</m:t>
                            </m:r>
                          </m:sub>
                        </m:sSub>
                      </m:num>
                      <m:den>
                        <m:nary>
                          <m:naryPr>
                            <m:chr m:val="∑"/>
                            <m:ctrlPr>
                              <a:rPr lang="en-US" altLang="zh-CN"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a:rPr>
                              <m:t>𝑖</m:t>
                            </m:r>
                            <m:r>
                              <a:rPr lang="en-US" altLang="zh-CN" b="0" i="1" smtClean="0">
                                <a:solidFill>
                                  <a:srgbClr val="FF0000"/>
                                </a:solidFill>
                                <a:latin typeface="Cambria Math"/>
                              </a:rPr>
                              <m:t>=1</m:t>
                            </m:r>
                          </m:sub>
                          <m:sup>
                            <m:r>
                              <a:rPr lang="en-US" altLang="zh-CN" b="0" i="1" smtClean="0">
                                <a:solidFill>
                                  <a:srgbClr val="FF0000"/>
                                </a:solidFill>
                                <a:latin typeface="Cambria Math"/>
                              </a:rPr>
                              <m:t>𝑑</m:t>
                            </m:r>
                          </m:sup>
                          <m:e>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a:rPr>
                                  <m:t>𝜆</m:t>
                                </m:r>
                              </m:e>
                              <m:sub>
                                <m:r>
                                  <a:rPr lang="en-US" altLang="zh-CN" b="0" i="1" smtClean="0">
                                    <a:solidFill>
                                      <a:srgbClr val="FF0000"/>
                                    </a:solidFill>
                                    <a:latin typeface="Cambria Math"/>
                                  </a:rPr>
                                  <m:t>𝑖</m:t>
                                </m:r>
                              </m:sub>
                            </m:sSub>
                          </m:e>
                        </m:nary>
                      </m:den>
                    </m:f>
                  </m:oMath>
                </a14:m>
                <a:endParaRPr lang="en-US" altLang="zh-CN" dirty="0" smtClean="0"/>
              </a:p>
              <a:p>
                <a:endParaRPr lang="en-US" altLang="zh-CN" sz="3300" dirty="0">
                  <a:latin typeface="黑体" pitchFamily="49" charset="-122"/>
                  <a:ea typeface="黑体" pitchFamily="49" charset="-122"/>
                </a:endParaRPr>
              </a:p>
              <a:p>
                <a:r>
                  <a:rPr lang="zh-CN" altLang="en-US" sz="3300" dirty="0">
                    <a:solidFill>
                      <a:srgbClr val="FF0000"/>
                    </a:solidFill>
                    <a:latin typeface="黑体" pitchFamily="49" charset="-122"/>
                    <a:ea typeface="黑体" pitchFamily="49" charset="-122"/>
                  </a:rPr>
                  <a:t>累积贡献率</a:t>
                </a:r>
                <a:r>
                  <a:rPr lang="zh-CN" altLang="en-US" sz="3300" dirty="0">
                    <a:latin typeface="黑体" pitchFamily="49" charset="-122"/>
                    <a:ea typeface="黑体" pitchFamily="49" charset="-122"/>
                  </a:rPr>
                  <a:t>：前</a:t>
                </a:r>
                <a:r>
                  <a:rPr lang="en-US" altLang="zh-CN" sz="3300" dirty="0">
                    <a:latin typeface="黑体" pitchFamily="49" charset="-122"/>
                    <a:ea typeface="黑体" pitchFamily="49" charset="-122"/>
                  </a:rPr>
                  <a:t>k</a:t>
                </a:r>
                <a:r>
                  <a:rPr lang="zh-CN" altLang="en-US" sz="3300" dirty="0">
                    <a:latin typeface="黑体" pitchFamily="49" charset="-122"/>
                    <a:ea typeface="黑体" pitchFamily="49" charset="-122"/>
                  </a:rPr>
                  <a:t>个主成分共有多大的综合能力，用</a:t>
                </a:r>
                <a:r>
                  <a:rPr lang="en-US" altLang="zh-CN" sz="3300" dirty="0">
                    <a:latin typeface="黑体" pitchFamily="49" charset="-122"/>
                    <a:ea typeface="黑体" pitchFamily="49" charset="-122"/>
                  </a:rPr>
                  <a:t>k</a:t>
                </a:r>
                <a:r>
                  <a:rPr lang="zh-CN" altLang="en-US" sz="3300" dirty="0">
                    <a:latin typeface="黑体" pitchFamily="49" charset="-122"/>
                    <a:ea typeface="黑体" pitchFamily="49" charset="-122"/>
                  </a:rPr>
                  <a:t>个主成分的方差和在全部方差中所占的比重</a:t>
                </a:r>
                <a:r>
                  <a:rPr lang="zh-CN" altLang="en-US" dirty="0" smtClean="0"/>
                  <a:t>：</a:t>
                </a:r>
                <a:endParaRPr lang="en-US" altLang="zh-CN" dirty="0" smtClean="0"/>
              </a:p>
              <a:p>
                <a:r>
                  <a:rPr lang="en-US" altLang="zh-CN" dirty="0" smtClean="0">
                    <a:solidFill>
                      <a:srgbClr val="FF0000"/>
                    </a:solidFill>
                  </a:rPr>
                  <a:t>                                      </a:t>
                </a:r>
                <a14:m>
                  <m:oMath xmlns:m="http://schemas.openxmlformats.org/officeDocument/2006/math">
                    <m:f>
                      <m:fPr>
                        <m:ctrlPr>
                          <a:rPr lang="en-US" altLang="zh-CN" i="1" smtClean="0">
                            <a:solidFill>
                              <a:srgbClr val="FF0000"/>
                            </a:solidFill>
                            <a:latin typeface="Cambria Math" panose="02040503050406030204" pitchFamily="18" charset="0"/>
                          </a:rPr>
                        </m:ctrlPr>
                      </m:fPr>
                      <m:num>
                        <m:nary>
                          <m:naryPr>
                            <m:chr m:val="∑"/>
                            <m:ctrlPr>
                              <a:rPr lang="en-US" altLang="zh-CN"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a:rPr>
                              <m:t>𝑖</m:t>
                            </m:r>
                            <m:r>
                              <a:rPr lang="en-US" altLang="zh-CN" b="0" i="1" smtClean="0">
                                <a:solidFill>
                                  <a:srgbClr val="FF0000"/>
                                </a:solidFill>
                                <a:latin typeface="Cambria Math"/>
                              </a:rPr>
                              <m:t>=1</m:t>
                            </m:r>
                          </m:sub>
                          <m:sup>
                            <m:r>
                              <a:rPr lang="en-US" altLang="zh-CN" b="0" i="1" smtClean="0">
                                <a:solidFill>
                                  <a:srgbClr val="FF0000"/>
                                </a:solidFill>
                                <a:latin typeface="Cambria Math"/>
                              </a:rPr>
                              <m:t>𝑘</m:t>
                            </m:r>
                          </m:sup>
                          <m:e>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a:rPr>
                                  <m:t>𝜆</m:t>
                                </m:r>
                              </m:e>
                              <m:sub>
                                <m:r>
                                  <a:rPr lang="en-US" altLang="zh-CN" b="0" i="1" smtClean="0">
                                    <a:solidFill>
                                      <a:srgbClr val="FF0000"/>
                                    </a:solidFill>
                                    <a:latin typeface="Cambria Math"/>
                                  </a:rPr>
                                  <m:t>𝑖</m:t>
                                </m:r>
                              </m:sub>
                            </m:sSub>
                          </m:e>
                        </m:nary>
                      </m:num>
                      <m:den>
                        <m:nary>
                          <m:naryPr>
                            <m:chr m:val="∑"/>
                            <m:ctrlPr>
                              <a:rPr lang="en-US" altLang="zh-CN"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a:rPr>
                              <m:t>𝑖</m:t>
                            </m:r>
                            <m:r>
                              <a:rPr lang="en-US" altLang="zh-CN" b="0" i="1" smtClean="0">
                                <a:solidFill>
                                  <a:srgbClr val="FF0000"/>
                                </a:solidFill>
                                <a:latin typeface="Cambria Math"/>
                              </a:rPr>
                              <m:t>=1</m:t>
                            </m:r>
                          </m:sub>
                          <m:sup>
                            <m:r>
                              <a:rPr lang="en-US" altLang="zh-CN" b="0" i="1" smtClean="0">
                                <a:solidFill>
                                  <a:srgbClr val="FF0000"/>
                                </a:solidFill>
                                <a:latin typeface="Cambria Math"/>
                              </a:rPr>
                              <m:t>𝑑</m:t>
                            </m:r>
                          </m:sup>
                          <m:e>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a:rPr>
                                  <m:t>𝜆</m:t>
                                </m:r>
                              </m:e>
                              <m:sub>
                                <m:r>
                                  <a:rPr lang="en-US" altLang="zh-CN" b="0" i="1" smtClean="0">
                                    <a:solidFill>
                                      <a:srgbClr val="FF0000"/>
                                    </a:solidFill>
                                    <a:latin typeface="Cambria Math"/>
                                  </a:rPr>
                                  <m:t>𝑖</m:t>
                                </m:r>
                              </m:sub>
                            </m:sSub>
                          </m:e>
                        </m:nary>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600200"/>
                <a:ext cx="8712968" cy="4525963"/>
              </a:xfrm>
              <a:blipFill rotWithShape="1">
                <a:blip r:embed="rId3"/>
                <a:stretch>
                  <a:fillRect l="-1189" t="-2022" r="-20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16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FF0000"/>
                </a:solidFill>
                <a:latin typeface="黑体" pitchFamily="49" charset="-122"/>
                <a:ea typeface="黑体" pitchFamily="49" charset="-122"/>
              </a:rPr>
              <a:t>PCA</a:t>
            </a:r>
            <a:r>
              <a:rPr lang="zh-CN" altLang="en-US" b="1" dirty="0" smtClean="0">
                <a:solidFill>
                  <a:srgbClr val="FF0000"/>
                </a:solidFill>
                <a:latin typeface="黑体" pitchFamily="49" charset="-122"/>
                <a:ea typeface="黑体" pitchFamily="49" charset="-122"/>
              </a:rPr>
              <a:t>总结：</a:t>
            </a:r>
            <a:endParaRPr lang="zh-CN" altLang="en-US" b="1" dirty="0">
              <a:solidFill>
                <a:srgbClr val="FF0000"/>
              </a:solidFill>
              <a:latin typeface="黑体" pitchFamily="49" charset="-122"/>
              <a:ea typeface="黑体" pitchFamily="49" charset="-122"/>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9537" y="1412777"/>
            <a:ext cx="8448939" cy="4752529"/>
          </a:xfrm>
        </p:spPr>
      </p:pic>
    </p:spTree>
    <p:extLst>
      <p:ext uri="{BB962C8B-B14F-4D97-AF65-F5344CB8AC3E}">
        <p14:creationId xmlns:p14="http://schemas.microsoft.com/office/powerpoint/2010/main" val="1902434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848006"/>
          </a:xfrm>
        </p:spPr>
        <p:txBody>
          <a:bodyPr>
            <a:normAutofit/>
          </a:bodyPr>
          <a:lstStyle/>
          <a:p>
            <a:pPr algn="ctr"/>
            <a:r>
              <a:rPr kumimoji="1" lang="zh-CN" altLang="en-US" sz="6000" dirty="0" smtClean="0"/>
              <a:t>自动编码器</a:t>
            </a:r>
            <a:r>
              <a:rPr kumimoji="1" lang="en-US" altLang="zh-CN" sz="6000" dirty="0" smtClean="0"/>
              <a:t>AE</a:t>
            </a:r>
            <a:br>
              <a:rPr kumimoji="1" lang="en-US" altLang="zh-CN" sz="6000" dirty="0" smtClean="0"/>
            </a:br>
            <a:r>
              <a:rPr kumimoji="1" lang="en-US" altLang="zh-CN" sz="6000" dirty="0" smtClean="0"/>
              <a:t>Auto-Encoder</a:t>
            </a:r>
            <a:endParaRPr kumimoji="1" lang="zh-CN" altLang="en-US" sz="6000" dirty="0"/>
          </a:p>
        </p:txBody>
      </p:sp>
      <p:sp>
        <p:nvSpPr>
          <p:cNvPr id="5" name="副标题 2">
            <a:extLst>
              <a:ext uri="{FF2B5EF4-FFF2-40B4-BE49-F238E27FC236}">
                <a16:creationId xmlns:a16="http://schemas.microsoft.com/office/drawing/2014/main" xmlns="" id="{09403950-2896-40DA-9063-A80E9235A3DE}"/>
              </a:ext>
            </a:extLst>
          </p:cNvPr>
          <p:cNvSpPr txBox="1">
            <a:spLocks/>
          </p:cNvSpPr>
          <p:nvPr/>
        </p:nvSpPr>
        <p:spPr>
          <a:xfrm>
            <a:off x="1524000" y="498026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zh-CN" altLang="en-US" sz="2400" dirty="0" smtClean="0"/>
              <a:t>李衡</a:t>
            </a:r>
            <a:endParaRPr lang="en-US" altLang="zh-CN" sz="2400" dirty="0" smtClean="0"/>
          </a:p>
          <a:p>
            <a:pPr marL="0" indent="0" algn="ctr">
              <a:buNone/>
            </a:pPr>
            <a:r>
              <a:rPr lang="en-US" altLang="zh-CN" sz="2400" dirty="0" smtClean="0"/>
              <a:t>51174500100</a:t>
            </a:r>
            <a:endParaRPr lang="zh-CN" altLang="en-US" sz="2400" dirty="0"/>
          </a:p>
        </p:txBody>
      </p:sp>
    </p:spTree>
    <p:extLst>
      <p:ext uri="{BB962C8B-B14F-4D97-AF65-F5344CB8AC3E}">
        <p14:creationId xmlns:p14="http://schemas.microsoft.com/office/powerpoint/2010/main" val="1240125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自编码器简介：</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自编码器是一种</a:t>
            </a:r>
            <a:r>
              <a:rPr lang="zh-CN" altLang="en-US" dirty="0">
                <a:solidFill>
                  <a:srgbClr val="FF0000"/>
                </a:solidFill>
                <a:latin typeface="黑体" pitchFamily="49" charset="-122"/>
                <a:ea typeface="黑体" pitchFamily="49" charset="-122"/>
              </a:rPr>
              <a:t>无监督的神经网络模型</a:t>
            </a:r>
            <a:r>
              <a:rPr lang="zh-CN" altLang="en-US" dirty="0">
                <a:latin typeface="黑体" pitchFamily="49" charset="-122"/>
                <a:ea typeface="黑体" pitchFamily="49" charset="-122"/>
              </a:rPr>
              <a:t>，核心作用是能够学习到输入数据的深层表示。</a:t>
            </a:r>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自编码器的应用主要有两个方面：</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              1</a:t>
            </a:r>
            <a:r>
              <a:rPr lang="zh-CN" altLang="en-US" dirty="0">
                <a:latin typeface="黑体" pitchFamily="49" charset="-122"/>
                <a:ea typeface="黑体" pitchFamily="49" charset="-122"/>
              </a:rPr>
              <a:t>：特征提取</a:t>
            </a:r>
            <a:endParaRPr lang="en-US" altLang="zh-CN" dirty="0">
              <a:latin typeface="黑体" pitchFamily="49" charset="-122"/>
              <a:ea typeface="黑体" pitchFamily="49" charset="-122"/>
            </a:endParaRPr>
          </a:p>
          <a:p>
            <a:pPr marL="0" indent="0" algn="ctr">
              <a:buNone/>
            </a:pPr>
            <a:r>
              <a:rPr lang="en-US" altLang="zh-CN" dirty="0">
                <a:solidFill>
                  <a:srgbClr val="FF0000"/>
                </a:solidFill>
                <a:latin typeface="黑体" pitchFamily="49" charset="-122"/>
                <a:ea typeface="黑体" pitchFamily="49" charset="-122"/>
              </a:rPr>
              <a:t>2</a:t>
            </a:r>
            <a:r>
              <a:rPr lang="zh-CN" altLang="en-US" dirty="0">
                <a:solidFill>
                  <a:srgbClr val="FF0000"/>
                </a:solidFill>
                <a:latin typeface="黑体" pitchFamily="49" charset="-122"/>
                <a:ea typeface="黑体" pitchFamily="49" charset="-122"/>
              </a:rPr>
              <a:t>：非线性降维</a:t>
            </a:r>
          </a:p>
          <a:p>
            <a:pPr marL="0" indent="0">
              <a:buNone/>
            </a:pPr>
            <a:r>
              <a:rPr lang="zh-CN" altLang="en-US" dirty="0">
                <a:solidFill>
                  <a:srgbClr val="FF0000"/>
                </a:solidFill>
                <a:latin typeface="黑体" pitchFamily="49" charset="-122"/>
                <a:ea typeface="黑体" pitchFamily="49" charset="-122"/>
              </a:rPr>
              <a:t>自动编码器就是一种尽可能复现输入信号的神经网络</a:t>
            </a:r>
            <a:r>
              <a:rPr lang="zh-CN" altLang="en-US" dirty="0">
                <a:latin typeface="黑体" pitchFamily="49" charset="-122"/>
                <a:ea typeface="黑体" pitchFamily="49" charset="-122"/>
              </a:rPr>
              <a:t>。为了实现这种复现，自动编码器就必须捕捉可以代表输入数据的最重要的因素，像</a:t>
            </a:r>
            <a:r>
              <a:rPr lang="en-US" altLang="zh-CN" dirty="0">
                <a:latin typeface="黑体" pitchFamily="49" charset="-122"/>
                <a:ea typeface="黑体" pitchFamily="49" charset="-122"/>
              </a:rPr>
              <a:t>PCA</a:t>
            </a:r>
            <a:r>
              <a:rPr lang="zh-CN" altLang="en-US" dirty="0">
                <a:latin typeface="黑体" pitchFamily="49" charset="-122"/>
                <a:ea typeface="黑体" pitchFamily="49" charset="-122"/>
              </a:rPr>
              <a:t>，找到可以代表原信息的主要成分。</a:t>
            </a:r>
          </a:p>
        </p:txBody>
      </p:sp>
    </p:spTree>
    <p:extLst>
      <p:ext uri="{BB962C8B-B14F-4D97-AF65-F5344CB8AC3E}">
        <p14:creationId xmlns:p14="http://schemas.microsoft.com/office/powerpoint/2010/main" val="245573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自编码器简介：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1765216"/>
            <a:ext cx="7272808" cy="2167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15680" y="4399509"/>
            <a:ext cx="5256584" cy="1384995"/>
          </a:xfrm>
          <a:prstGeom prst="rect">
            <a:avLst/>
          </a:prstGeom>
          <a:noFill/>
        </p:spPr>
        <p:txBody>
          <a:bodyPr wrap="square" rtlCol="0">
            <a:spAutoFit/>
          </a:bodyPr>
          <a:lstStyle/>
          <a:p>
            <a:r>
              <a:rPr lang="zh-CN" altLang="en-US" sz="2800" dirty="0">
                <a:latin typeface="黑体" pitchFamily="49" charset="-122"/>
                <a:ea typeface="黑体" pitchFamily="49" charset="-122"/>
              </a:rPr>
              <a:t>由</a:t>
            </a:r>
            <a:r>
              <a:rPr lang="zh-CN" altLang="en-US" sz="2800" dirty="0">
                <a:solidFill>
                  <a:srgbClr val="FF0000"/>
                </a:solidFill>
                <a:latin typeface="黑体" pitchFamily="49" charset="-122"/>
                <a:ea typeface="黑体" pitchFamily="49" charset="-122"/>
              </a:rPr>
              <a:t>编码器</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Encoder</a:t>
            </a:r>
            <a:r>
              <a:rPr lang="zh-CN" altLang="en-US" sz="2800" dirty="0">
                <a:latin typeface="黑体" pitchFamily="49" charset="-122"/>
                <a:ea typeface="黑体" pitchFamily="49" charset="-122"/>
              </a:rPr>
              <a:t>）和</a:t>
            </a:r>
            <a:r>
              <a:rPr lang="zh-CN" altLang="en-US" sz="2800" dirty="0">
                <a:solidFill>
                  <a:srgbClr val="FF0000"/>
                </a:solidFill>
                <a:latin typeface="黑体" pitchFamily="49" charset="-122"/>
                <a:ea typeface="黑体" pitchFamily="49" charset="-122"/>
              </a:rPr>
              <a:t>解码器</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Decoder</a:t>
            </a:r>
            <a:r>
              <a:rPr lang="zh-CN" altLang="en-US" sz="2800" dirty="0">
                <a:latin typeface="黑体" pitchFamily="49" charset="-122"/>
                <a:ea typeface="黑体" pitchFamily="49" charset="-122"/>
              </a:rPr>
              <a:t>）两部分组成，本质上都是对输入信号做某种变换</a:t>
            </a:r>
          </a:p>
        </p:txBody>
      </p:sp>
    </p:spTree>
    <p:extLst>
      <p:ext uri="{BB962C8B-B14F-4D97-AF65-F5344CB8AC3E}">
        <p14:creationId xmlns:p14="http://schemas.microsoft.com/office/powerpoint/2010/main" val="3673865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a:t>Question</a:t>
            </a:r>
            <a:r>
              <a:rPr lang="zh-CN" altLang="en-US" sz="3600" b="1" dirty="0"/>
              <a:t>：当</a:t>
            </a:r>
            <a:r>
              <a:rPr lang="en-US" altLang="zh-CN" sz="3600" b="1" dirty="0"/>
              <a:t>g=f ?</a:t>
            </a:r>
            <a:endParaRPr lang="zh-CN" altLang="en-US" sz="3600" b="1" dirty="0"/>
          </a:p>
        </p:txBody>
      </p:sp>
      <p:sp>
        <p:nvSpPr>
          <p:cNvPr id="3" name="内容占位符 2"/>
          <p:cNvSpPr>
            <a:spLocks noGrp="1"/>
          </p:cNvSpPr>
          <p:nvPr>
            <p:ph idx="1"/>
          </p:nvPr>
        </p:nvSpPr>
        <p:spPr/>
        <p:txBody>
          <a:bodyPr/>
          <a:lstStyle/>
          <a:p>
            <a:r>
              <a:rPr lang="en-US" altLang="zh-CN" dirty="0" smtClean="0"/>
              <a:t>1:</a:t>
            </a:r>
            <a:r>
              <a:rPr lang="zh-CN" altLang="en-US" dirty="0">
                <a:latin typeface="黑体" pitchFamily="49" charset="-122"/>
                <a:ea typeface="黑体" pitchFamily="49" charset="-122"/>
              </a:rPr>
              <a:t>如果</a:t>
            </a:r>
            <a:r>
              <a:rPr lang="en-US" altLang="zh-CN" dirty="0">
                <a:latin typeface="黑体" pitchFamily="49" charset="-122"/>
                <a:ea typeface="黑体" pitchFamily="49" charset="-122"/>
              </a:rPr>
              <a:t>f</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g</a:t>
            </a:r>
            <a:r>
              <a:rPr lang="zh-CN" altLang="en-US" dirty="0">
                <a:latin typeface="黑体" pitchFamily="49" charset="-122"/>
                <a:ea typeface="黑体" pitchFamily="49" charset="-122"/>
              </a:rPr>
              <a:t>都是恒等映射，就有</a:t>
            </a:r>
            <a:r>
              <a:rPr lang="en-US" altLang="zh-CN" dirty="0">
                <a:latin typeface="黑体" pitchFamily="49" charset="-122"/>
                <a:ea typeface="黑体" pitchFamily="49" charset="-122"/>
              </a:rPr>
              <a:t>~x=x</a:t>
            </a:r>
          </a:p>
          <a:p>
            <a:endParaRPr lang="en-US" altLang="zh-CN" b="1" dirty="0">
              <a:solidFill>
                <a:srgbClr val="FF0000"/>
              </a:solidFill>
              <a:latin typeface="黑体" pitchFamily="49" charset="-122"/>
              <a:ea typeface="黑体" pitchFamily="49" charset="-122"/>
            </a:endParaRPr>
          </a:p>
          <a:p>
            <a:r>
              <a:rPr lang="en-US" altLang="zh-CN" sz="4400" b="1" u="sng" dirty="0">
                <a:solidFill>
                  <a:srgbClr val="FF0000"/>
                </a:solidFill>
                <a:latin typeface="黑体" pitchFamily="49" charset="-122"/>
                <a:ea typeface="黑体" pitchFamily="49" charset="-122"/>
              </a:rPr>
              <a:t>But:</a:t>
            </a:r>
          </a:p>
          <a:p>
            <a:endParaRPr lang="en-US" altLang="zh-CN" b="1" dirty="0">
              <a:latin typeface="黑体" pitchFamily="49" charset="-122"/>
              <a:ea typeface="黑体" pitchFamily="49" charset="-122"/>
            </a:endParaRPr>
          </a:p>
          <a:p>
            <a:r>
              <a:rPr lang="zh-CN" altLang="en-US" b="1" dirty="0">
                <a:latin typeface="黑体" pitchFamily="49" charset="-122"/>
                <a:ea typeface="黑体" pitchFamily="49" charset="-122"/>
              </a:rPr>
              <a:t>这样的变化实际中应用价值不大</a:t>
            </a:r>
            <a:r>
              <a:rPr lang="zh-CN" altLang="en-US" b="1" dirty="0">
                <a:solidFill>
                  <a:srgbClr val="FF0000"/>
                </a:solidFill>
                <a:latin typeface="黑体" pitchFamily="49" charset="-122"/>
                <a:ea typeface="黑体" pitchFamily="49" charset="-122"/>
              </a:rPr>
              <a:t>。</a:t>
            </a:r>
            <a:endParaRPr lang="en-US" altLang="zh-CN" b="1" dirty="0">
              <a:solidFill>
                <a:srgbClr val="FF0000"/>
              </a:solidFill>
              <a:latin typeface="黑体" pitchFamily="49" charset="-122"/>
              <a:ea typeface="黑体" pitchFamily="49" charset="-122"/>
            </a:endParaRPr>
          </a:p>
          <a:p>
            <a:r>
              <a:rPr lang="zh-CN" altLang="en-US" b="1" dirty="0">
                <a:solidFill>
                  <a:srgbClr val="FF0000"/>
                </a:solidFill>
                <a:latin typeface="黑体" pitchFamily="49" charset="-122"/>
                <a:ea typeface="黑体" pitchFamily="49" charset="-122"/>
              </a:rPr>
              <a:t>我们经常对中间信号</a:t>
            </a:r>
            <a:r>
              <a:rPr lang="en-US" altLang="zh-CN" b="1" dirty="0">
                <a:solidFill>
                  <a:srgbClr val="FF0000"/>
                </a:solidFill>
                <a:latin typeface="黑体" pitchFamily="49" charset="-122"/>
                <a:ea typeface="黑体" pitchFamily="49" charset="-122"/>
              </a:rPr>
              <a:t>y</a:t>
            </a:r>
            <a:r>
              <a:rPr lang="zh-CN" altLang="en-US" b="1" dirty="0">
                <a:solidFill>
                  <a:srgbClr val="FF0000"/>
                </a:solidFill>
                <a:latin typeface="黑体" pitchFamily="49" charset="-122"/>
                <a:ea typeface="黑体" pitchFamily="49" charset="-122"/>
              </a:rPr>
              <a:t>（也叫作“编码”）做一定的约束</a:t>
            </a:r>
          </a:p>
        </p:txBody>
      </p:sp>
    </p:spTree>
    <p:extLst>
      <p:ext uri="{BB962C8B-B14F-4D97-AF65-F5344CB8AC3E}">
        <p14:creationId xmlns:p14="http://schemas.microsoft.com/office/powerpoint/2010/main" val="2554712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自编码器与神经网络：</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1484784"/>
            <a:ext cx="4968552" cy="455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6565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b="1" dirty="0">
                <a:latin typeface="黑体" pitchFamily="49" charset="-122"/>
                <a:ea typeface="黑体" pitchFamily="49" charset="-122"/>
              </a:rPr>
              <a:t>自编码器试图复现其原始输入！</a:t>
            </a:r>
          </a:p>
        </p:txBody>
      </p:sp>
      <p:grpSp>
        <p:nvGrpSpPr>
          <p:cNvPr id="8" name="组合 7"/>
          <p:cNvGrpSpPr/>
          <p:nvPr/>
        </p:nvGrpSpPr>
        <p:grpSpPr>
          <a:xfrm>
            <a:off x="2783632" y="1384702"/>
            <a:ext cx="4608512" cy="3988514"/>
            <a:chOff x="1259632" y="1384702"/>
            <a:chExt cx="4608512" cy="3988514"/>
          </a:xfrm>
        </p:grpSpPr>
        <p:grpSp>
          <p:nvGrpSpPr>
            <p:cNvPr id="6" name="组合 5"/>
            <p:cNvGrpSpPr/>
            <p:nvPr/>
          </p:nvGrpSpPr>
          <p:grpSpPr>
            <a:xfrm>
              <a:off x="1259632" y="1384702"/>
              <a:ext cx="4608512" cy="3988514"/>
              <a:chOff x="1259632" y="1384702"/>
              <a:chExt cx="4608512" cy="3988514"/>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384702"/>
                <a:ext cx="4431432" cy="398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644008" y="1384702"/>
                <a:ext cx="1224136" cy="46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黑体" pitchFamily="49" charset="-122"/>
                    <a:ea typeface="黑体" pitchFamily="49" charset="-122"/>
                  </a:rPr>
                  <a:t>y=x=x~</a:t>
                </a:r>
                <a:endParaRPr lang="zh-CN" altLang="en-US" b="1" dirty="0">
                  <a:latin typeface="黑体" pitchFamily="49" charset="-122"/>
                  <a:ea typeface="黑体" pitchFamily="49" charset="-122"/>
                </a:endParaRPr>
              </a:p>
            </p:txBody>
          </p:sp>
        </p:grpSp>
        <p:sp>
          <p:nvSpPr>
            <p:cNvPr id="7" name="矩形 6"/>
            <p:cNvSpPr/>
            <p:nvPr/>
          </p:nvSpPr>
          <p:spPr>
            <a:xfrm>
              <a:off x="2139504" y="1628800"/>
              <a:ext cx="64807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a:t>
              </a:r>
              <a:endParaRPr lang="zh-CN" altLang="en-US" sz="2000" b="1" dirty="0"/>
            </a:p>
          </p:txBody>
        </p:sp>
        <p:sp>
          <p:nvSpPr>
            <p:cNvPr id="9" name="矩形 8"/>
            <p:cNvSpPr/>
            <p:nvPr/>
          </p:nvSpPr>
          <p:spPr>
            <a:xfrm>
              <a:off x="3779912" y="1614763"/>
              <a:ext cx="64807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a:t>
              </a:r>
              <a:endParaRPr lang="zh-CN" altLang="en-US" sz="2000" b="1" dirty="0"/>
            </a:p>
          </p:txBody>
        </p:sp>
      </p:grpSp>
    </p:spTree>
    <p:extLst>
      <p:ext uri="{BB962C8B-B14F-4D97-AF65-F5344CB8AC3E}">
        <p14:creationId xmlns:p14="http://schemas.microsoft.com/office/powerpoint/2010/main" val="398560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6696694-7121-4C52-B781-55C84B9FCB13}"/>
              </a:ext>
            </a:extLst>
          </p:cNvPr>
          <p:cNvSpPr/>
          <p:nvPr/>
        </p:nvSpPr>
        <p:spPr>
          <a:xfrm>
            <a:off x="1618693" y="946769"/>
            <a:ext cx="9442884" cy="3908762"/>
          </a:xfrm>
          <a:prstGeom prst="rect">
            <a:avLst/>
          </a:prstGeom>
        </p:spPr>
        <p:txBody>
          <a:bodyPr wrap="square">
            <a:spAutoFit/>
          </a:bodyPr>
          <a:lstStyle/>
          <a:p>
            <a:r>
              <a:rPr lang="zh-CN" altLang="en-US" sz="3200" dirty="0"/>
              <a:t>为什么需要降维？</a:t>
            </a:r>
            <a:endParaRPr lang="en-US" altLang="zh-CN" sz="3200" dirty="0"/>
          </a:p>
          <a:p>
            <a:pPr lvl="1"/>
            <a:endParaRPr lang="en-US" altLang="zh-CN" sz="2400" dirty="0"/>
          </a:p>
          <a:p>
            <a:pPr lvl="1"/>
            <a:r>
              <a:rPr lang="en-US" altLang="zh-CN" sz="2400" dirty="0"/>
              <a:t>1.</a:t>
            </a:r>
            <a:r>
              <a:rPr lang="zh-CN" altLang="en-US" sz="2400" dirty="0"/>
              <a:t>数据集太大，加速后续计算速度。</a:t>
            </a:r>
            <a:endParaRPr lang="en-US" altLang="zh-CN" sz="2400" dirty="0"/>
          </a:p>
          <a:p>
            <a:pPr lvl="1"/>
            <a:endParaRPr lang="en-US" altLang="zh-CN" sz="2400" dirty="0"/>
          </a:p>
          <a:p>
            <a:pPr lvl="1"/>
            <a:r>
              <a:rPr lang="en-US" altLang="zh-CN" sz="2400" dirty="0"/>
              <a:t>2.</a:t>
            </a:r>
            <a:r>
              <a:rPr lang="zh-CN" altLang="en-US" sz="2400" dirty="0"/>
              <a:t>不相关数据、误导信息、噪音数据（高维空间有冗余，低维空间没冗余），提高识别的精度。</a:t>
            </a:r>
            <a:endParaRPr lang="en-US" altLang="zh-CN" sz="2400" dirty="0"/>
          </a:p>
          <a:p>
            <a:pPr lvl="1"/>
            <a:endParaRPr lang="en-US" altLang="zh-CN" sz="2400" dirty="0"/>
          </a:p>
          <a:p>
            <a:pPr lvl="1"/>
            <a:r>
              <a:rPr lang="en-US" altLang="zh-CN" sz="2400" dirty="0"/>
              <a:t>3.</a:t>
            </a:r>
            <a:r>
              <a:rPr lang="zh-CN" altLang="en-US" sz="2400" dirty="0"/>
              <a:t> 将高维数据映射回低维空间中，揭示其本质。</a:t>
            </a:r>
            <a:endParaRPr lang="en-US" altLang="zh-CN" sz="2400" dirty="0"/>
          </a:p>
          <a:p>
            <a:pPr lvl="1"/>
            <a:endParaRPr lang="en-US" altLang="zh-CN" sz="2400" dirty="0"/>
          </a:p>
          <a:p>
            <a:pPr lvl="1"/>
            <a:r>
              <a:rPr lang="en-US" altLang="zh-CN" sz="2400" dirty="0"/>
              <a:t>4.</a:t>
            </a:r>
            <a:r>
              <a:rPr lang="zh-CN" altLang="en-US" sz="2400" dirty="0"/>
              <a:t>实现数据可视化。</a:t>
            </a:r>
            <a:endParaRPr lang="en-US" altLang="zh-CN" sz="2400" dirty="0"/>
          </a:p>
        </p:txBody>
      </p:sp>
    </p:spTree>
    <p:extLst>
      <p:ext uri="{BB962C8B-B14F-4D97-AF65-F5344CB8AC3E}">
        <p14:creationId xmlns:p14="http://schemas.microsoft.com/office/powerpoint/2010/main" val="1557557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b="1" dirty="0">
                <a:latin typeface="黑体" pitchFamily="49" charset="-122"/>
                <a:ea typeface="黑体" pitchFamily="49" charset="-122"/>
              </a:rPr>
              <a:t>自编码器的公式：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黑体" pitchFamily="49" charset="-122"/>
                    <a:ea typeface="黑体" pitchFamily="49" charset="-122"/>
                  </a:rPr>
                  <a:t>编码过程：</a:t>
                </a:r>
                <a:endParaRPr lang="en-US" altLang="zh-CN" dirty="0">
                  <a:latin typeface="黑体" pitchFamily="49" charset="-122"/>
                  <a:ea typeface="黑体" pitchFamily="49" charset="-122"/>
                </a:endParaRPr>
              </a:p>
              <a:p>
                <a:r>
                  <a:rPr lang="en-US" altLang="zh-CN" b="0" dirty="0" smtClean="0">
                    <a:solidFill>
                      <a:srgbClr val="FF0000"/>
                    </a:solidFill>
                  </a:rPr>
                  <a:t>       </a:t>
                </a:r>
                <a14:m>
                  <m:oMath xmlns:m="http://schemas.openxmlformats.org/officeDocument/2006/math">
                    <m:r>
                      <a:rPr lang="en-US" altLang="zh-CN" b="0" i="1" smtClean="0">
                        <a:solidFill>
                          <a:srgbClr val="FF0000"/>
                        </a:solidFill>
                        <a:latin typeface="Cambria Math"/>
                      </a:rPr>
                      <m:t>h</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a:rPr>
                          <m:t>𝑥</m:t>
                        </m:r>
                      </m:e>
                    </m:d>
                    <m:r>
                      <a:rPr lang="en-US" altLang="zh-CN" b="0" i="1" smtClean="0">
                        <a:solidFill>
                          <a:srgbClr val="FF0000"/>
                        </a:solidFill>
                        <a:latin typeface="Cambria Math"/>
                      </a:rPr>
                      <m:t>=</m:t>
                    </m:r>
                    <m:r>
                      <a:rPr lang="en-US" altLang="zh-CN" b="0" i="1" smtClean="0">
                        <a:solidFill>
                          <a:srgbClr val="FF0000"/>
                        </a:solidFill>
                        <a:latin typeface="Cambria Math"/>
                      </a:rPr>
                      <m:t>𝑓</m:t>
                    </m:r>
                    <m:r>
                      <a:rPr lang="en-US" altLang="zh-CN" b="0" i="1" smtClean="0">
                        <a:solidFill>
                          <a:srgbClr val="FF0000"/>
                        </a:solidFill>
                        <a:latin typeface="Cambria Math"/>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a:rPr>
                          <m:t>𝑊</m:t>
                        </m:r>
                      </m:e>
                      <m:sup>
                        <m:r>
                          <a:rPr lang="en-US" altLang="zh-CN" b="0" i="1" smtClean="0">
                            <a:solidFill>
                              <a:srgbClr val="FF0000"/>
                            </a:solidFill>
                            <a:latin typeface="Cambria Math"/>
                          </a:rPr>
                          <m:t>𝑇</m:t>
                        </m:r>
                      </m:sup>
                    </m:sSup>
                    <m:r>
                      <a:rPr lang="en-US" altLang="zh-CN" b="0" i="1" smtClean="0">
                        <a:solidFill>
                          <a:srgbClr val="FF0000"/>
                        </a:solidFill>
                        <a:latin typeface="Cambria Math"/>
                      </a:rPr>
                      <m:t>𝑥</m:t>
                    </m:r>
                    <m:r>
                      <a:rPr lang="en-US" altLang="zh-CN" b="0" i="1" smtClean="0">
                        <a:solidFill>
                          <a:srgbClr val="FF0000"/>
                        </a:solidFill>
                        <a:latin typeface="Cambria Math"/>
                      </a:rPr>
                      <m:t>+</m:t>
                    </m:r>
                    <m:r>
                      <a:rPr lang="en-US" altLang="zh-CN" b="0" i="1" smtClean="0">
                        <a:solidFill>
                          <a:srgbClr val="FF0000"/>
                        </a:solidFill>
                        <a:latin typeface="Cambria Math"/>
                      </a:rPr>
                      <m:t>𝑏</m:t>
                    </m:r>
                    <m:r>
                      <a:rPr lang="en-US" altLang="zh-CN" b="0" i="1" smtClean="0">
                        <a:solidFill>
                          <a:srgbClr val="FF0000"/>
                        </a:solidFill>
                        <a:latin typeface="Cambria Math"/>
                      </a:rPr>
                      <m:t>)</m:t>
                    </m:r>
                  </m:oMath>
                </a14:m>
                <a:endParaRPr lang="en-US" altLang="zh-CN" dirty="0" smtClean="0">
                  <a:solidFill>
                    <a:srgbClr val="FF0000"/>
                  </a:solidFill>
                </a:endParaRPr>
              </a:p>
              <a:p>
                <a:r>
                  <a:rPr lang="en-US" altLang="zh-CN" dirty="0" smtClean="0">
                    <a:latin typeface="黑体" pitchFamily="49" charset="-122"/>
                    <a:ea typeface="黑体" pitchFamily="49" charset="-122"/>
                  </a:rPr>
                  <a:t>      F</a:t>
                </a:r>
                <a:r>
                  <a:rPr lang="zh-CN" altLang="en-US" dirty="0" smtClean="0">
                    <a:latin typeface="黑体" pitchFamily="49" charset="-122"/>
                    <a:ea typeface="黑体" pitchFamily="49" charset="-122"/>
                  </a:rPr>
                  <a:t>是激活函数，</a:t>
                </a:r>
                <a:r>
                  <a:rPr lang="en-US" altLang="zh-CN" dirty="0" smtClean="0">
                    <a:latin typeface="黑体" pitchFamily="49" charset="-122"/>
                    <a:ea typeface="黑体" pitchFamily="49" charset="-122"/>
                  </a:rPr>
                  <a:t>W</a:t>
                </a:r>
                <a:r>
                  <a:rPr lang="zh-CN" altLang="en-US" dirty="0" smtClean="0">
                    <a:latin typeface="黑体" pitchFamily="49" charset="-122"/>
                    <a:ea typeface="黑体" pitchFamily="49" charset="-122"/>
                  </a:rPr>
                  <a:t>是参数</a:t>
                </a:r>
                <a:endParaRPr lang="en-US" altLang="zh-CN" dirty="0" smtClean="0">
                  <a:latin typeface="黑体" pitchFamily="49" charset="-122"/>
                  <a:ea typeface="黑体" pitchFamily="49" charset="-122"/>
                </a:endParaRPr>
              </a:p>
              <a:p>
                <a:r>
                  <a:rPr lang="zh-CN" altLang="en-US" dirty="0">
                    <a:latin typeface="黑体" pitchFamily="49" charset="-122"/>
                    <a:ea typeface="黑体" pitchFamily="49" charset="-122"/>
                  </a:rPr>
                  <a:t>解码过程：</a:t>
                </a:r>
                <a:endParaRPr lang="en-US" altLang="zh-CN" dirty="0">
                  <a:latin typeface="黑体" pitchFamily="49" charset="-122"/>
                  <a:ea typeface="黑体" pitchFamily="49" charset="-122"/>
                </a:endParaRPr>
              </a:p>
              <a:p>
                <a:r>
                  <a:rPr lang="zh-CN" altLang="en-US" dirty="0">
                    <a:solidFill>
                      <a:srgbClr val="FF0000"/>
                    </a:solidFill>
                    <a:ea typeface="黑体" pitchFamily="49" charset="-122"/>
                  </a:rPr>
                  <a:t>        </a:t>
                </a:r>
                <a14:m>
                  <m:oMath xmlns:m="http://schemas.openxmlformats.org/officeDocument/2006/math">
                    <m:acc>
                      <m:accPr>
                        <m:chr m:val="̃"/>
                        <m:ctrlPr>
                          <a:rPr lang="zh-CN" altLang="en-US" i="1">
                            <a:solidFill>
                              <a:srgbClr val="FF0000"/>
                            </a:solidFill>
                            <a:latin typeface="Cambria Math" panose="02040503050406030204" pitchFamily="18" charset="0"/>
                            <a:ea typeface="黑体" pitchFamily="49" charset="-122"/>
                          </a:rPr>
                        </m:ctrlPr>
                      </m:accPr>
                      <m:e>
                        <m:r>
                          <a:rPr lang="en-US" altLang="zh-CN" i="1">
                            <a:solidFill>
                              <a:srgbClr val="FF0000"/>
                            </a:solidFill>
                            <a:latin typeface="Cambria Math"/>
                            <a:ea typeface="黑体" pitchFamily="49" charset="-122"/>
                          </a:rPr>
                          <m:t>𝑥</m:t>
                        </m:r>
                      </m:e>
                    </m:acc>
                    <m:r>
                      <a:rPr lang="en-US" altLang="zh-CN" i="1">
                        <a:solidFill>
                          <a:srgbClr val="FF0000"/>
                        </a:solidFill>
                        <a:latin typeface="Cambria Math"/>
                        <a:ea typeface="黑体" pitchFamily="49" charset="-122"/>
                      </a:rPr>
                      <m:t>=</m:t>
                    </m:r>
                    <m:r>
                      <a:rPr lang="en-US" altLang="zh-CN" i="1">
                        <a:solidFill>
                          <a:srgbClr val="FF0000"/>
                        </a:solidFill>
                        <a:latin typeface="Cambria Math"/>
                        <a:ea typeface="黑体" pitchFamily="49" charset="-122"/>
                      </a:rPr>
                      <m:t>𝑓</m:t>
                    </m:r>
                    <m:r>
                      <a:rPr lang="en-US" altLang="zh-CN" i="1">
                        <a:solidFill>
                          <a:srgbClr val="FF0000"/>
                        </a:solidFill>
                        <a:latin typeface="Cambria Math"/>
                        <a:ea typeface="黑体" pitchFamily="49" charset="-122"/>
                      </a:rPr>
                      <m:t>(</m:t>
                    </m:r>
                    <m:sSup>
                      <m:sSupPr>
                        <m:ctrlPr>
                          <a:rPr lang="en-US" altLang="zh-CN" i="1">
                            <a:solidFill>
                              <a:srgbClr val="FF0000"/>
                            </a:solidFill>
                            <a:latin typeface="Cambria Math" panose="02040503050406030204" pitchFamily="18" charset="0"/>
                            <a:ea typeface="黑体" pitchFamily="49" charset="-122"/>
                          </a:rPr>
                        </m:ctrlPr>
                      </m:sSupPr>
                      <m:e>
                        <m:d>
                          <m:dPr>
                            <m:ctrlPr>
                              <a:rPr lang="en-US" altLang="zh-CN" i="1">
                                <a:solidFill>
                                  <a:srgbClr val="FF0000"/>
                                </a:solidFill>
                                <a:latin typeface="Cambria Math" panose="02040503050406030204" pitchFamily="18" charset="0"/>
                                <a:ea typeface="黑体" pitchFamily="49" charset="-122"/>
                              </a:rPr>
                            </m:ctrlPr>
                          </m:dPr>
                          <m:e>
                            <m:sSup>
                              <m:sSupPr>
                                <m:ctrlPr>
                                  <a:rPr lang="en-US" altLang="zh-CN" i="1">
                                    <a:solidFill>
                                      <a:srgbClr val="FF0000"/>
                                    </a:solidFill>
                                    <a:latin typeface="Cambria Math" panose="02040503050406030204" pitchFamily="18" charset="0"/>
                                    <a:ea typeface="黑体" pitchFamily="49" charset="-122"/>
                                  </a:rPr>
                                </m:ctrlPr>
                              </m:sSupPr>
                              <m:e>
                                <m:r>
                                  <a:rPr lang="en-US" altLang="zh-CN" i="1">
                                    <a:solidFill>
                                      <a:srgbClr val="FF0000"/>
                                    </a:solidFill>
                                    <a:latin typeface="Cambria Math"/>
                                    <a:ea typeface="黑体" pitchFamily="49" charset="-122"/>
                                  </a:rPr>
                                  <m:t>𝑊</m:t>
                                </m:r>
                              </m:e>
                              <m:sup>
                                <m:r>
                                  <a:rPr lang="en-US" altLang="zh-CN" i="1">
                                    <a:solidFill>
                                      <a:srgbClr val="FF0000"/>
                                    </a:solidFill>
                                    <a:latin typeface="Cambria Math"/>
                                    <a:ea typeface="黑体" pitchFamily="49" charset="-122"/>
                                  </a:rPr>
                                  <m:t>∗</m:t>
                                </m:r>
                              </m:sup>
                            </m:sSup>
                          </m:e>
                        </m:d>
                      </m:e>
                      <m:sup>
                        <m:r>
                          <a:rPr lang="en-US" altLang="zh-CN" i="1">
                            <a:solidFill>
                              <a:srgbClr val="FF0000"/>
                            </a:solidFill>
                            <a:latin typeface="Cambria Math"/>
                            <a:ea typeface="黑体" pitchFamily="49" charset="-122"/>
                          </a:rPr>
                          <m:t>𝑇</m:t>
                        </m:r>
                      </m:sup>
                    </m:sSup>
                    <m:r>
                      <a:rPr lang="en-US" altLang="zh-CN" i="1">
                        <a:solidFill>
                          <a:srgbClr val="FF0000"/>
                        </a:solidFill>
                        <a:latin typeface="Cambria Math"/>
                        <a:ea typeface="黑体" pitchFamily="49" charset="-122"/>
                      </a:rPr>
                      <m:t>h</m:t>
                    </m:r>
                    <m:d>
                      <m:dPr>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a:ea typeface="黑体" pitchFamily="49" charset="-122"/>
                          </a:rPr>
                          <m:t>𝑥</m:t>
                        </m:r>
                      </m:e>
                    </m:d>
                    <m:r>
                      <a:rPr lang="en-US" altLang="zh-CN" i="1">
                        <a:solidFill>
                          <a:srgbClr val="FF0000"/>
                        </a:solidFill>
                        <a:latin typeface="Cambria Math"/>
                        <a:ea typeface="黑体" pitchFamily="49" charset="-122"/>
                      </a:rPr>
                      <m:t>+</m:t>
                    </m:r>
                    <m:r>
                      <a:rPr lang="en-US" altLang="zh-CN" i="1">
                        <a:solidFill>
                          <a:srgbClr val="FF0000"/>
                        </a:solidFill>
                        <a:latin typeface="Cambria Math"/>
                        <a:ea typeface="黑体" pitchFamily="49" charset="-122"/>
                      </a:rPr>
                      <m:t>𝑐</m:t>
                    </m:r>
                    <m:r>
                      <a:rPr lang="en-US" altLang="zh-CN" i="1">
                        <a:solidFill>
                          <a:srgbClr val="FF0000"/>
                        </a:solidFill>
                        <a:latin typeface="Cambria Math"/>
                        <a:ea typeface="黑体" pitchFamily="49" charset="-122"/>
                      </a:rPr>
                      <m:t>)</m:t>
                    </m:r>
                  </m:oMath>
                </a14:m>
                <a:endParaRPr lang="en-US" altLang="zh-CN" dirty="0">
                  <a:solidFill>
                    <a:srgbClr val="FF0000"/>
                  </a:solidFill>
                  <a:latin typeface="黑体" pitchFamily="49" charset="-122"/>
                  <a:ea typeface="黑体" pitchFamily="49" charset="-122"/>
                </a:endParaRPr>
              </a:p>
              <a:p>
                <a:r>
                  <a:rPr lang="zh-CN" altLang="en-US" dirty="0">
                    <a:latin typeface="黑体" pitchFamily="49" charset="-122"/>
                    <a:ea typeface="黑体" pitchFamily="49" charset="-122"/>
                  </a:rPr>
                  <a:t>损失函数：</a:t>
                </a:r>
                <a:endParaRPr lang="en-US" altLang="zh-CN" dirty="0">
                  <a:latin typeface="黑体" pitchFamily="49" charset="-122"/>
                  <a:ea typeface="黑体" pitchFamily="49" charset="-122"/>
                </a:endParaRPr>
              </a:p>
              <a:p>
                <a:r>
                  <a:rPr lang="en-US" altLang="zh-CN" sz="2400" dirty="0">
                    <a:solidFill>
                      <a:srgbClr val="FF0000"/>
                    </a:solidFill>
                    <a:ea typeface="黑体" pitchFamily="49" charset="-122"/>
                  </a:rPr>
                  <a:t>       </a:t>
                </a:r>
                <a14:m>
                  <m:oMath xmlns:m="http://schemas.openxmlformats.org/officeDocument/2006/math">
                    <m:r>
                      <a:rPr lang="en-US" altLang="zh-CN" sz="2400" i="1">
                        <a:solidFill>
                          <a:srgbClr val="FF0000"/>
                        </a:solidFill>
                        <a:latin typeface="Cambria Math"/>
                        <a:ea typeface="黑体" pitchFamily="49" charset="-122"/>
                      </a:rPr>
                      <m:t>𝐿</m:t>
                    </m:r>
                    <m:d>
                      <m:dPr>
                        <m:ctrlPr>
                          <a:rPr lang="en-US" altLang="zh-CN" sz="2400" i="1">
                            <a:solidFill>
                              <a:srgbClr val="FF0000"/>
                            </a:solidFill>
                            <a:latin typeface="Cambria Math" panose="02040503050406030204" pitchFamily="18" charset="0"/>
                            <a:ea typeface="黑体" pitchFamily="49" charset="-122"/>
                          </a:rPr>
                        </m:ctrlPr>
                      </m:dPr>
                      <m:e>
                        <m:r>
                          <a:rPr lang="en-US" altLang="zh-CN" sz="2400" i="1">
                            <a:solidFill>
                              <a:srgbClr val="FF0000"/>
                            </a:solidFill>
                            <a:latin typeface="Cambria Math"/>
                            <a:ea typeface="黑体" pitchFamily="49" charset="-122"/>
                          </a:rPr>
                          <m:t>𝑊</m:t>
                        </m:r>
                        <m:r>
                          <a:rPr lang="en-US" altLang="zh-CN" sz="2400" i="1">
                            <a:solidFill>
                              <a:srgbClr val="FF0000"/>
                            </a:solidFill>
                            <a:latin typeface="Cambria Math"/>
                            <a:ea typeface="黑体" pitchFamily="49" charset="-122"/>
                          </a:rPr>
                          <m:t>,</m:t>
                        </m:r>
                        <m:r>
                          <a:rPr lang="en-US" altLang="zh-CN" sz="2400" i="1">
                            <a:solidFill>
                              <a:srgbClr val="FF0000"/>
                            </a:solidFill>
                            <a:latin typeface="Cambria Math"/>
                            <a:ea typeface="黑体" pitchFamily="49" charset="-122"/>
                          </a:rPr>
                          <m:t>𝑏</m:t>
                        </m:r>
                        <m:r>
                          <a:rPr lang="en-US" altLang="zh-CN" sz="2400" i="1">
                            <a:solidFill>
                              <a:srgbClr val="FF0000"/>
                            </a:solidFill>
                            <a:latin typeface="Cambria Math"/>
                            <a:ea typeface="黑体" pitchFamily="49" charset="-122"/>
                          </a:rPr>
                          <m:t>,</m:t>
                        </m:r>
                        <m:r>
                          <a:rPr lang="en-US" altLang="zh-CN" sz="2400" i="1">
                            <a:solidFill>
                              <a:srgbClr val="FF0000"/>
                            </a:solidFill>
                            <a:latin typeface="Cambria Math"/>
                            <a:ea typeface="黑体" pitchFamily="49" charset="-122"/>
                          </a:rPr>
                          <m:t>𝑐</m:t>
                        </m:r>
                      </m:e>
                    </m:d>
                    <m:r>
                      <a:rPr lang="en-US" altLang="zh-CN" sz="2400" i="1">
                        <a:solidFill>
                          <a:srgbClr val="FF0000"/>
                        </a:solidFill>
                        <a:latin typeface="Cambria Math"/>
                        <a:ea typeface="黑体" pitchFamily="49" charset="-122"/>
                      </a:rPr>
                      <m:t>=−</m:t>
                    </m:r>
                    <m:nary>
                      <m:naryPr>
                        <m:chr m:val="∑"/>
                        <m:ctrlPr>
                          <a:rPr lang="en-US" altLang="zh-CN" sz="2400" i="1">
                            <a:solidFill>
                              <a:srgbClr val="FF0000"/>
                            </a:solidFill>
                            <a:latin typeface="Cambria Math" panose="02040503050406030204" pitchFamily="18" charset="0"/>
                            <a:ea typeface="黑体" pitchFamily="49" charset="-122"/>
                          </a:rPr>
                        </m:ctrlPr>
                      </m:naryPr>
                      <m:sub>
                        <m:r>
                          <m:rPr>
                            <m:brk m:alnAt="23"/>
                          </m:rPr>
                          <a:rPr lang="en-US" altLang="zh-CN" sz="2400" i="1">
                            <a:solidFill>
                              <a:srgbClr val="FF0000"/>
                            </a:solidFill>
                            <a:latin typeface="Cambria Math"/>
                            <a:ea typeface="黑体" pitchFamily="49" charset="-122"/>
                          </a:rPr>
                          <m:t>𝑘</m:t>
                        </m:r>
                        <m:r>
                          <a:rPr lang="en-US" altLang="zh-CN" sz="2400" i="1">
                            <a:solidFill>
                              <a:srgbClr val="FF0000"/>
                            </a:solidFill>
                            <a:latin typeface="Cambria Math"/>
                            <a:ea typeface="黑体" pitchFamily="49" charset="-122"/>
                          </a:rPr>
                          <m:t>=1</m:t>
                        </m:r>
                      </m:sub>
                      <m:sup>
                        <m:r>
                          <a:rPr lang="en-US" altLang="zh-CN" sz="2400" i="1">
                            <a:solidFill>
                              <a:srgbClr val="FF0000"/>
                            </a:solidFill>
                            <a:latin typeface="Cambria Math"/>
                            <a:ea typeface="黑体" pitchFamily="49" charset="-122"/>
                          </a:rPr>
                          <m:t>𝑛</m:t>
                        </m:r>
                      </m:sup>
                      <m:e>
                        <m:r>
                          <a:rPr lang="en-US" altLang="zh-CN" sz="2400" i="1">
                            <a:solidFill>
                              <a:srgbClr val="FF0000"/>
                            </a:solidFill>
                            <a:latin typeface="Cambria Math"/>
                            <a:ea typeface="黑体" pitchFamily="49" charset="-122"/>
                          </a:rPr>
                          <m:t>(</m:t>
                        </m:r>
                        <m:sSub>
                          <m:sSubPr>
                            <m:ctrlPr>
                              <a:rPr lang="en-US" altLang="zh-CN" sz="2400" i="1">
                                <a:solidFill>
                                  <a:srgbClr val="FF0000"/>
                                </a:solidFill>
                                <a:latin typeface="Cambria Math" panose="02040503050406030204" pitchFamily="18" charset="0"/>
                                <a:ea typeface="黑体" pitchFamily="49" charset="-122"/>
                              </a:rPr>
                            </m:ctrlPr>
                          </m:sSubPr>
                          <m:e>
                            <m:r>
                              <a:rPr lang="en-US" altLang="zh-CN" sz="2400" i="1">
                                <a:solidFill>
                                  <a:srgbClr val="FF0000"/>
                                </a:solidFill>
                                <a:latin typeface="Cambria Math"/>
                                <a:ea typeface="黑体" pitchFamily="49" charset="-122"/>
                              </a:rPr>
                              <m:t>𝑥</m:t>
                            </m:r>
                          </m:e>
                          <m:sub>
                            <m:r>
                              <a:rPr lang="en-US" altLang="zh-CN" sz="2400" i="1">
                                <a:solidFill>
                                  <a:srgbClr val="FF0000"/>
                                </a:solidFill>
                                <a:latin typeface="Cambria Math"/>
                                <a:ea typeface="黑体" pitchFamily="49" charset="-122"/>
                              </a:rPr>
                              <m:t>𝑘</m:t>
                            </m:r>
                          </m:sub>
                        </m:sSub>
                        <m:func>
                          <m:funcPr>
                            <m:ctrlPr>
                              <a:rPr lang="en-US" altLang="zh-CN" sz="2400" i="1">
                                <a:solidFill>
                                  <a:srgbClr val="FF0000"/>
                                </a:solidFill>
                                <a:latin typeface="Cambria Math" panose="02040503050406030204" pitchFamily="18" charset="0"/>
                                <a:ea typeface="黑体" pitchFamily="49" charset="-122"/>
                              </a:rPr>
                            </m:ctrlPr>
                          </m:funcPr>
                          <m:fName>
                            <m:r>
                              <m:rPr>
                                <m:sty m:val="p"/>
                              </m:rPr>
                              <a:rPr lang="en-US" altLang="zh-CN" sz="2400">
                                <a:solidFill>
                                  <a:srgbClr val="FF0000"/>
                                </a:solidFill>
                                <a:latin typeface="Cambria Math"/>
                                <a:ea typeface="黑体" pitchFamily="49" charset="-122"/>
                              </a:rPr>
                              <m:t>log</m:t>
                            </m:r>
                          </m:fName>
                          <m:e>
                            <m:sSub>
                              <m:sSubPr>
                                <m:ctrlPr>
                                  <a:rPr lang="en-US" altLang="zh-CN" sz="2400" i="1">
                                    <a:solidFill>
                                      <a:srgbClr val="FF0000"/>
                                    </a:solidFill>
                                    <a:latin typeface="Cambria Math" panose="02040503050406030204" pitchFamily="18" charset="0"/>
                                    <a:ea typeface="黑体" pitchFamily="49" charset="-122"/>
                                  </a:rPr>
                                </m:ctrlPr>
                              </m:sSubPr>
                              <m:e>
                                <m:acc>
                                  <m:accPr>
                                    <m:chr m:val="̃"/>
                                    <m:ctrlPr>
                                      <a:rPr lang="en-US" altLang="zh-CN" sz="2400" i="1">
                                        <a:solidFill>
                                          <a:srgbClr val="FF0000"/>
                                        </a:solidFill>
                                        <a:latin typeface="Cambria Math" panose="02040503050406030204" pitchFamily="18" charset="0"/>
                                        <a:ea typeface="黑体" pitchFamily="49" charset="-122"/>
                                      </a:rPr>
                                    </m:ctrlPr>
                                  </m:accPr>
                                  <m:e>
                                    <m:r>
                                      <a:rPr lang="en-US" altLang="zh-CN" sz="2400" i="1">
                                        <a:solidFill>
                                          <a:srgbClr val="FF0000"/>
                                        </a:solidFill>
                                        <a:latin typeface="Cambria Math"/>
                                        <a:ea typeface="黑体" pitchFamily="49" charset="-122"/>
                                      </a:rPr>
                                      <m:t>𝑥</m:t>
                                    </m:r>
                                  </m:e>
                                </m:acc>
                              </m:e>
                              <m:sub>
                                <m:r>
                                  <a:rPr lang="en-US" altLang="zh-CN" sz="2400" i="1">
                                    <a:solidFill>
                                      <a:srgbClr val="FF0000"/>
                                    </a:solidFill>
                                    <a:latin typeface="Cambria Math"/>
                                    <a:ea typeface="黑体" pitchFamily="49" charset="-122"/>
                                  </a:rPr>
                                  <m:t>𝑘</m:t>
                                </m:r>
                              </m:sub>
                            </m:sSub>
                            <m:r>
                              <a:rPr lang="en-US" altLang="zh-CN" sz="2400" i="1">
                                <a:solidFill>
                                  <a:srgbClr val="FF0000"/>
                                </a:solidFill>
                                <a:latin typeface="Cambria Math"/>
                                <a:ea typeface="黑体" pitchFamily="49" charset="-122"/>
                              </a:rPr>
                              <m:t>+(1−</m:t>
                            </m:r>
                            <m:sSub>
                              <m:sSubPr>
                                <m:ctrlPr>
                                  <a:rPr lang="en-US" altLang="zh-CN" sz="2400" i="1">
                                    <a:solidFill>
                                      <a:srgbClr val="FF0000"/>
                                    </a:solidFill>
                                    <a:latin typeface="Cambria Math" panose="02040503050406030204" pitchFamily="18" charset="0"/>
                                    <a:ea typeface="黑体" pitchFamily="49" charset="-122"/>
                                  </a:rPr>
                                </m:ctrlPr>
                              </m:sSubPr>
                              <m:e>
                                <m:r>
                                  <a:rPr lang="en-US" altLang="zh-CN" sz="2400" i="1">
                                    <a:solidFill>
                                      <a:srgbClr val="FF0000"/>
                                    </a:solidFill>
                                    <a:latin typeface="Cambria Math"/>
                                    <a:ea typeface="黑体" pitchFamily="49" charset="-122"/>
                                  </a:rPr>
                                  <m:t>𝑥</m:t>
                                </m:r>
                              </m:e>
                              <m:sub>
                                <m:r>
                                  <a:rPr lang="en-US" altLang="zh-CN" sz="2400" i="1">
                                    <a:solidFill>
                                      <a:srgbClr val="FF0000"/>
                                    </a:solidFill>
                                    <a:latin typeface="Cambria Math"/>
                                    <a:ea typeface="黑体" pitchFamily="49" charset="-122"/>
                                  </a:rPr>
                                  <m:t>𝑘</m:t>
                                </m:r>
                              </m:sub>
                            </m:sSub>
                            <m:r>
                              <a:rPr lang="en-US" altLang="zh-CN" sz="2400" i="1">
                                <a:solidFill>
                                  <a:srgbClr val="FF0000"/>
                                </a:solidFill>
                                <a:latin typeface="Cambria Math"/>
                                <a:ea typeface="黑体" pitchFamily="49" charset="-122"/>
                              </a:rPr>
                              <m:t>)</m:t>
                            </m:r>
                          </m:e>
                        </m:func>
                        <m:func>
                          <m:funcPr>
                            <m:ctrlPr>
                              <a:rPr lang="en-US" altLang="zh-CN" sz="2400" i="1">
                                <a:solidFill>
                                  <a:srgbClr val="FF0000"/>
                                </a:solidFill>
                                <a:latin typeface="Cambria Math" panose="02040503050406030204" pitchFamily="18" charset="0"/>
                                <a:ea typeface="黑体" pitchFamily="49" charset="-122"/>
                              </a:rPr>
                            </m:ctrlPr>
                          </m:funcPr>
                          <m:fName>
                            <m:r>
                              <m:rPr>
                                <m:sty m:val="p"/>
                              </m:rPr>
                              <a:rPr lang="en-US" altLang="zh-CN" sz="2400">
                                <a:solidFill>
                                  <a:srgbClr val="FF0000"/>
                                </a:solidFill>
                                <a:latin typeface="Cambria Math"/>
                                <a:ea typeface="黑体" pitchFamily="49" charset="-122"/>
                              </a:rPr>
                              <m:t>log</m:t>
                            </m:r>
                          </m:fName>
                          <m:e>
                            <m:r>
                              <a:rPr lang="en-US" altLang="zh-CN" sz="2400" i="1">
                                <a:solidFill>
                                  <a:srgbClr val="FF0000"/>
                                </a:solidFill>
                                <a:latin typeface="Cambria Math"/>
                                <a:ea typeface="黑体" pitchFamily="49" charset="-122"/>
                              </a:rPr>
                              <m:t>(1−</m:t>
                            </m:r>
                            <m:sSub>
                              <m:sSubPr>
                                <m:ctrlPr>
                                  <a:rPr lang="en-US" altLang="zh-CN" sz="2400" i="1">
                                    <a:solidFill>
                                      <a:srgbClr val="FF0000"/>
                                    </a:solidFill>
                                    <a:latin typeface="Cambria Math" panose="02040503050406030204" pitchFamily="18" charset="0"/>
                                    <a:ea typeface="黑体" pitchFamily="49" charset="-122"/>
                                  </a:rPr>
                                </m:ctrlPr>
                              </m:sSubPr>
                              <m:e>
                                <m:acc>
                                  <m:accPr>
                                    <m:chr m:val="̃"/>
                                    <m:ctrlPr>
                                      <a:rPr lang="en-US" altLang="zh-CN" sz="2400" i="1">
                                        <a:solidFill>
                                          <a:srgbClr val="FF0000"/>
                                        </a:solidFill>
                                        <a:latin typeface="Cambria Math" panose="02040503050406030204" pitchFamily="18" charset="0"/>
                                        <a:ea typeface="黑体" pitchFamily="49" charset="-122"/>
                                      </a:rPr>
                                    </m:ctrlPr>
                                  </m:accPr>
                                  <m:e>
                                    <m:r>
                                      <a:rPr lang="en-US" altLang="zh-CN" sz="2400" i="1">
                                        <a:solidFill>
                                          <a:srgbClr val="FF0000"/>
                                        </a:solidFill>
                                        <a:latin typeface="Cambria Math"/>
                                        <a:ea typeface="黑体" pitchFamily="49" charset="-122"/>
                                      </a:rPr>
                                      <m:t>𝑥</m:t>
                                    </m:r>
                                  </m:e>
                                </m:acc>
                              </m:e>
                              <m:sub>
                                <m:r>
                                  <a:rPr lang="en-US" altLang="zh-CN" sz="2400" i="1">
                                    <a:solidFill>
                                      <a:srgbClr val="FF0000"/>
                                    </a:solidFill>
                                    <a:latin typeface="Cambria Math"/>
                                    <a:ea typeface="黑体" pitchFamily="49" charset="-122"/>
                                  </a:rPr>
                                  <m:t>𝑘</m:t>
                                </m:r>
                              </m:sub>
                            </m:sSub>
                            <m:r>
                              <a:rPr lang="en-US" altLang="zh-CN" sz="2400" i="1">
                                <a:solidFill>
                                  <a:srgbClr val="FF0000"/>
                                </a:solidFill>
                                <a:latin typeface="Cambria Math"/>
                                <a:ea typeface="黑体" pitchFamily="49" charset="-122"/>
                              </a:rPr>
                              <m:t>)</m:t>
                            </m:r>
                          </m:e>
                        </m:func>
                        <m:r>
                          <a:rPr lang="en-US" altLang="zh-CN" sz="2400" i="1">
                            <a:solidFill>
                              <a:srgbClr val="FF0000"/>
                            </a:solidFill>
                            <a:latin typeface="Cambria Math"/>
                            <a:ea typeface="黑体" pitchFamily="49" charset="-122"/>
                          </a:rPr>
                          <m:t>)</m:t>
                        </m:r>
                      </m:e>
                    </m:nary>
                  </m:oMath>
                </a14:m>
                <a:endParaRPr lang="zh-CN" altLang="en-US" sz="2400" dirty="0">
                  <a:solidFill>
                    <a:srgbClr val="FF0000"/>
                  </a:solidFill>
                  <a:latin typeface="黑体" pitchFamily="49" charset="-122"/>
                  <a:ea typeface="黑体"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348" b="-1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7259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隐层的约束：</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当隐层维度小于输入数据维度</a:t>
            </a:r>
            <a:r>
              <a:rPr lang="zh-CN" altLang="en-US" dirty="0">
                <a:latin typeface="黑体" pitchFamily="49" charset="-122"/>
                <a:ea typeface="黑体" pitchFamily="49" charset="-122"/>
              </a:rPr>
              <a:t>。也就是说从输入层→隐含层的变换是一种降维的操作。实际上，当每两层之间的变换均为线性，且监督训练的误差是二次型误差时，该网络等价于</a:t>
            </a:r>
            <a:r>
              <a:rPr lang="en-US" altLang="zh-CN" dirty="0">
                <a:latin typeface="黑体" pitchFamily="49" charset="-122"/>
                <a:ea typeface="黑体" pitchFamily="49" charset="-122"/>
              </a:rPr>
              <a:t>PCA</a:t>
            </a:r>
            <a:r>
              <a:rPr lang="zh-CN" altLang="en-US" dirty="0">
                <a:latin typeface="黑体" pitchFamily="49" charset="-122"/>
                <a:ea typeface="黑体" pitchFamily="49" charset="-122"/>
              </a:rPr>
              <a:t>！</a:t>
            </a:r>
          </a:p>
          <a:p>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2</a:t>
            </a:r>
            <a:r>
              <a:rPr lang="zh-CN" altLang="en-US" dirty="0">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当隐层维度大于输入数据维度</a:t>
            </a:r>
            <a:r>
              <a:rPr lang="zh-CN" altLang="en-US" dirty="0">
                <a:latin typeface="黑体" pitchFamily="49" charset="-122"/>
                <a:ea typeface="黑体" pitchFamily="49" charset="-122"/>
              </a:rPr>
              <a:t>。约束</a:t>
            </a:r>
            <a:r>
              <a:rPr lang="en-US" altLang="zh-CN" dirty="0">
                <a:latin typeface="黑体" pitchFamily="49" charset="-122"/>
                <a:ea typeface="黑体" pitchFamily="49" charset="-122"/>
              </a:rPr>
              <a:t>h</a:t>
            </a:r>
            <a:r>
              <a:rPr lang="zh-CN" altLang="en-US" dirty="0">
                <a:latin typeface="黑体" pitchFamily="49" charset="-122"/>
                <a:ea typeface="黑体" pitchFamily="49" charset="-122"/>
              </a:rPr>
              <a:t>的表达尽量稀疏（有大量维度为</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，未被激活），此时的编码器便是 “稀疏自编码器”。</a:t>
            </a:r>
          </a:p>
        </p:txBody>
      </p:sp>
    </p:spTree>
    <p:extLst>
      <p:ext uri="{BB962C8B-B14F-4D97-AF65-F5344CB8AC3E}">
        <p14:creationId xmlns:p14="http://schemas.microsoft.com/office/powerpoint/2010/main" val="1757219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latin typeface="黑体" pitchFamily="49" charset="-122"/>
                <a:ea typeface="黑体" pitchFamily="49" charset="-122"/>
              </a:rPr>
              <a:t>降噪自编码器</a:t>
            </a:r>
            <a:r>
              <a:rPr lang="en-US" altLang="zh-CN" sz="3200" b="1" dirty="0"/>
              <a:t>(</a:t>
            </a:r>
            <a:r>
              <a:rPr lang="en-US" altLang="zh-CN" sz="3200" b="1" dirty="0" err="1"/>
              <a:t>Denoising</a:t>
            </a:r>
            <a:r>
              <a:rPr lang="en-US" altLang="zh-CN" sz="3200" b="1" dirty="0"/>
              <a:t> </a:t>
            </a:r>
            <a:r>
              <a:rPr lang="en-US" altLang="zh-CN" sz="3200" b="1" dirty="0" err="1"/>
              <a:t>Autoencoder</a:t>
            </a:r>
            <a:r>
              <a:rPr lang="en-US" altLang="zh-CN" sz="3200" b="1" dirty="0"/>
              <a:t>, DAE)</a:t>
            </a:r>
            <a:r>
              <a:rPr lang="zh-CN" altLang="en-US" sz="3200" b="1" dirty="0"/>
              <a:t>：</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当采用</a:t>
            </a:r>
            <a:r>
              <a:rPr lang="zh-CN" altLang="en-US" dirty="0">
                <a:solidFill>
                  <a:srgbClr val="FF0000"/>
                </a:solidFill>
                <a:latin typeface="黑体" pitchFamily="49" charset="-122"/>
                <a:ea typeface="黑体" pitchFamily="49" charset="-122"/>
              </a:rPr>
              <a:t>无监督的方法</a:t>
            </a:r>
            <a:r>
              <a:rPr lang="zh-CN" altLang="en-US" dirty="0">
                <a:latin typeface="黑体" pitchFamily="49" charset="-122"/>
                <a:ea typeface="黑体" pitchFamily="49" charset="-122"/>
              </a:rPr>
              <a:t>分层预训练深度网络的权值时，为了学习到较</a:t>
            </a:r>
            <a:r>
              <a:rPr lang="zh-CN" altLang="en-US" dirty="0">
                <a:solidFill>
                  <a:srgbClr val="FF0000"/>
                </a:solidFill>
                <a:latin typeface="黑体" pitchFamily="49" charset="-122"/>
                <a:ea typeface="黑体" pitchFamily="49" charset="-122"/>
              </a:rPr>
              <a:t>鲁棒</a:t>
            </a:r>
            <a:r>
              <a:rPr lang="zh-CN" altLang="en-US" dirty="0">
                <a:latin typeface="黑体" pitchFamily="49" charset="-122"/>
                <a:ea typeface="黑体" pitchFamily="49" charset="-122"/>
              </a:rPr>
              <a:t>的特征，可以在网络的可视层（即数据的输入层）引入随机噪声，这种方法称为</a:t>
            </a:r>
            <a:r>
              <a:rPr lang="en-US" altLang="zh-CN" dirty="0" err="1">
                <a:latin typeface="黑体" pitchFamily="49" charset="-122"/>
                <a:ea typeface="黑体" pitchFamily="49" charset="-122"/>
              </a:rPr>
              <a:t>Denoise</a:t>
            </a:r>
            <a:r>
              <a:rPr lang="en-US" altLang="zh-CN" dirty="0">
                <a:latin typeface="黑体" pitchFamily="49" charset="-122"/>
                <a:ea typeface="黑体" pitchFamily="49" charset="-122"/>
              </a:rPr>
              <a:t> </a:t>
            </a:r>
            <a:r>
              <a:rPr lang="en-US" altLang="zh-CN" dirty="0" err="1">
                <a:latin typeface="黑体" pitchFamily="49" charset="-122"/>
                <a:ea typeface="黑体" pitchFamily="49" charset="-122"/>
              </a:rPr>
              <a:t>Autoencoder</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简称</a:t>
            </a:r>
            <a:r>
              <a:rPr lang="en-US" altLang="zh-CN" dirty="0">
                <a:latin typeface="黑体" pitchFamily="49" charset="-122"/>
                <a:ea typeface="黑体" pitchFamily="49" charset="-122"/>
              </a:rPr>
              <a:t>DAE)</a:t>
            </a:r>
            <a:r>
              <a:rPr lang="zh-CN" altLang="en-US" dirty="0">
                <a:latin typeface="黑体" pitchFamily="49" charset="-122"/>
                <a:ea typeface="黑体" pitchFamily="49" charset="-122"/>
              </a:rPr>
              <a:t>，由</a:t>
            </a:r>
            <a:r>
              <a:rPr lang="en-US" altLang="zh-CN" dirty="0" err="1">
                <a:latin typeface="黑体" pitchFamily="49" charset="-122"/>
                <a:ea typeface="黑体" pitchFamily="49" charset="-122"/>
              </a:rPr>
              <a:t>Bengio</a:t>
            </a:r>
            <a:r>
              <a:rPr lang="zh-CN" altLang="en-US" dirty="0">
                <a:latin typeface="黑体" pitchFamily="49" charset="-122"/>
                <a:ea typeface="黑体" pitchFamily="49" charset="-122"/>
              </a:rPr>
              <a:t>在</a:t>
            </a:r>
            <a:r>
              <a:rPr lang="en-US" altLang="zh-CN" dirty="0">
                <a:latin typeface="黑体" pitchFamily="49" charset="-122"/>
                <a:ea typeface="黑体" pitchFamily="49" charset="-122"/>
              </a:rPr>
              <a:t>08</a:t>
            </a:r>
            <a:r>
              <a:rPr lang="zh-CN" altLang="en-US" dirty="0">
                <a:latin typeface="黑体" pitchFamily="49" charset="-122"/>
                <a:ea typeface="黑体" pitchFamily="49" charset="-122"/>
              </a:rPr>
              <a:t>年提出。</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使用</a:t>
            </a:r>
            <a:r>
              <a:rPr lang="en-US" altLang="zh-CN" dirty="0">
                <a:latin typeface="黑体" pitchFamily="49" charset="-122"/>
                <a:ea typeface="黑体" pitchFamily="49" charset="-122"/>
              </a:rPr>
              <a:t>DAE</a:t>
            </a:r>
            <a:r>
              <a:rPr lang="zh-CN" altLang="en-US" dirty="0">
                <a:latin typeface="黑体" pitchFamily="49" charset="-122"/>
                <a:ea typeface="黑体" pitchFamily="49" charset="-122"/>
              </a:rPr>
              <a:t>时，可以用被破坏的输入数据重构出原始的数据（指没被破坏的数据），所以它训练出来的特征会更鲁棒。</a:t>
            </a:r>
          </a:p>
        </p:txBody>
      </p:sp>
    </p:spTree>
    <p:extLst>
      <p:ext uri="{BB962C8B-B14F-4D97-AF65-F5344CB8AC3E}">
        <p14:creationId xmlns:p14="http://schemas.microsoft.com/office/powerpoint/2010/main" val="1571286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dirty="0">
                <a:latin typeface="黑体" pitchFamily="49" charset="-122"/>
                <a:ea typeface="黑体" pitchFamily="49" charset="-122"/>
              </a:rPr>
              <a:t>DAE</a:t>
            </a:r>
            <a:r>
              <a:rPr lang="zh-CN" altLang="en-US" sz="2800" b="1" dirty="0">
                <a:latin typeface="黑体" pitchFamily="49" charset="-122"/>
                <a:ea typeface="黑体" pitchFamily="49" charset="-122"/>
              </a:rPr>
              <a:t>的系统结构如下图（摘自</a:t>
            </a:r>
            <a:r>
              <a:rPr lang="en-US" altLang="zh-CN" sz="2800" b="1" dirty="0">
                <a:latin typeface="黑体" pitchFamily="49" charset="-122"/>
                <a:ea typeface="黑体" pitchFamily="49" charset="-122"/>
              </a:rPr>
              <a:t>Vincent</a:t>
            </a:r>
            <a:r>
              <a:rPr lang="zh-CN" altLang="en-US" sz="2800" b="1" dirty="0">
                <a:latin typeface="黑体" pitchFamily="49" charset="-122"/>
                <a:ea typeface="黑体" pitchFamily="49" charset="-122"/>
              </a:rPr>
              <a:t>论文）所示：</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988841"/>
            <a:ext cx="8388160" cy="267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35560" y="5085184"/>
            <a:ext cx="8064896" cy="369332"/>
          </a:xfrm>
          <a:prstGeom prst="rect">
            <a:avLst/>
          </a:prstGeom>
          <a:noFill/>
        </p:spPr>
        <p:txBody>
          <a:bodyPr wrap="square" rtlCol="0">
            <a:spAutoFit/>
          </a:bodyPr>
          <a:lstStyle/>
          <a:p>
            <a:r>
              <a:rPr lang="zh-CN" altLang="en-US" dirty="0">
                <a:solidFill>
                  <a:srgbClr val="FF0000"/>
                </a:solidFill>
              </a:rPr>
              <a:t>文章：</a:t>
            </a:r>
            <a:r>
              <a:rPr lang="en-US" altLang="zh-CN" dirty="0">
                <a:solidFill>
                  <a:srgbClr val="FF0000"/>
                </a:solidFill>
              </a:rPr>
              <a:t>Extracting and composing robust features with </a:t>
            </a:r>
            <a:r>
              <a:rPr lang="en-US" altLang="zh-CN" dirty="0" err="1">
                <a:solidFill>
                  <a:srgbClr val="FF0000"/>
                </a:solidFill>
              </a:rPr>
              <a:t>denoising</a:t>
            </a:r>
            <a:r>
              <a:rPr lang="en-US" altLang="zh-CN" dirty="0">
                <a:solidFill>
                  <a:srgbClr val="FF0000"/>
                </a:solidFill>
              </a:rPr>
              <a:t> </a:t>
            </a:r>
            <a:r>
              <a:rPr lang="en-US" altLang="zh-CN" dirty="0" err="1">
                <a:solidFill>
                  <a:srgbClr val="FF0000"/>
                </a:solidFill>
              </a:rPr>
              <a:t>autoencoders</a:t>
            </a:r>
            <a:endParaRPr lang="zh-CN" altLang="en-US" dirty="0">
              <a:solidFill>
                <a:srgbClr val="FF0000"/>
              </a:solidFill>
            </a:endParaRPr>
          </a:p>
        </p:txBody>
      </p:sp>
    </p:spTree>
    <p:extLst>
      <p:ext uri="{BB962C8B-B14F-4D97-AF65-F5344CB8AC3E}">
        <p14:creationId xmlns:p14="http://schemas.microsoft.com/office/powerpoint/2010/main" val="3269260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260648"/>
            <a:ext cx="8229600" cy="1143000"/>
          </a:xfrm>
        </p:spPr>
        <p:txBody>
          <a:bodyPr>
            <a:normAutofit/>
          </a:bodyPr>
          <a:lstStyle/>
          <a:p>
            <a:pPr algn="l"/>
            <a:r>
              <a:rPr lang="en-US" altLang="zh-CN" sz="3600" b="1" dirty="0">
                <a:latin typeface="黑体" pitchFamily="49" charset="-122"/>
                <a:ea typeface="黑体" pitchFamily="49" charset="-122"/>
              </a:rPr>
              <a:t>DAE</a:t>
            </a:r>
            <a:r>
              <a:rPr lang="zh-CN" altLang="en-US" sz="3600" b="1" dirty="0">
                <a:latin typeface="黑体" pitchFamily="49" charset="-122"/>
                <a:ea typeface="黑体" pitchFamily="49" charset="-122"/>
              </a:rPr>
              <a:t>结构图：</a:t>
            </a:r>
          </a:p>
        </p:txBody>
      </p:sp>
      <p:cxnSp>
        <p:nvCxnSpPr>
          <p:cNvPr id="46" name="直接连接符 45"/>
          <p:cNvCxnSpPr>
            <a:stCxn id="28" idx="0"/>
            <a:endCxn id="23" idx="4"/>
          </p:cNvCxnSpPr>
          <p:nvPr/>
        </p:nvCxnSpPr>
        <p:spPr>
          <a:xfrm flipV="1">
            <a:off x="5112296" y="2184512"/>
            <a:ext cx="134764" cy="524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943400" y="1525960"/>
            <a:ext cx="4240832" cy="4351312"/>
            <a:chOff x="2419400" y="1525960"/>
            <a:chExt cx="4240832" cy="4351312"/>
          </a:xfrm>
        </p:grpSpPr>
        <p:grpSp>
          <p:nvGrpSpPr>
            <p:cNvPr id="55" name="组合 54"/>
            <p:cNvGrpSpPr/>
            <p:nvPr/>
          </p:nvGrpSpPr>
          <p:grpSpPr>
            <a:xfrm>
              <a:off x="2419400" y="1525960"/>
              <a:ext cx="3736776" cy="4351312"/>
              <a:chOff x="2419400" y="1525960"/>
              <a:chExt cx="3736776" cy="4351312"/>
            </a:xfrm>
          </p:grpSpPr>
          <p:grpSp>
            <p:nvGrpSpPr>
              <p:cNvPr id="18" name="组合 17"/>
              <p:cNvGrpSpPr/>
              <p:nvPr/>
            </p:nvGrpSpPr>
            <p:grpSpPr>
              <a:xfrm>
                <a:off x="2483768" y="3948968"/>
                <a:ext cx="3672408" cy="1928304"/>
                <a:chOff x="2483768" y="3948968"/>
                <a:chExt cx="3672408" cy="1928304"/>
              </a:xfrm>
            </p:grpSpPr>
            <p:grpSp>
              <p:nvGrpSpPr>
                <p:cNvPr id="8" name="组合 7"/>
                <p:cNvGrpSpPr/>
                <p:nvPr/>
              </p:nvGrpSpPr>
              <p:grpSpPr>
                <a:xfrm>
                  <a:off x="2483768" y="5229200"/>
                  <a:ext cx="3672408" cy="648072"/>
                  <a:chOff x="2483768" y="5229200"/>
                  <a:chExt cx="3672408" cy="648072"/>
                </a:xfrm>
              </p:grpSpPr>
              <p:sp>
                <p:nvSpPr>
                  <p:cNvPr id="4" name="圆角矩形 3"/>
                  <p:cNvSpPr/>
                  <p:nvPr/>
                </p:nvSpPr>
                <p:spPr>
                  <a:xfrm>
                    <a:off x="2483768" y="5229200"/>
                    <a:ext cx="3672408" cy="6480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a:t>
                    </a:r>
                    <a:endParaRPr lang="zh-CN" altLang="en-US" sz="4800" dirty="0">
                      <a:solidFill>
                        <a:schemeClr val="tx1"/>
                      </a:solidFill>
                    </a:endParaRPr>
                  </a:p>
                </p:txBody>
              </p:sp>
              <mc:AlternateContent xmlns:mc="http://schemas.openxmlformats.org/markup-compatibility/2006" xmlns:a14="http://schemas.microsoft.com/office/drawing/2010/main">
                <mc:Choice Requires="a14">
                  <p:sp>
                    <p:nvSpPr>
                      <p:cNvPr id="5" name="椭圆 4"/>
                      <p:cNvSpPr/>
                      <p:nvPr/>
                    </p:nvSpPr>
                    <p:spPr>
                      <a:xfrm>
                        <a:off x="2627784" y="5301208"/>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e>
                                <m:sub>
                                  <m:r>
                                    <a:rPr lang="en-US" altLang="zh-CN" i="1">
                                      <a:solidFill>
                                        <a:schemeClr val="tx1"/>
                                      </a:solidFill>
                                      <a:latin typeface="Cambria Math"/>
                                    </a:rPr>
                                    <m:t>1</m:t>
                                  </m:r>
                                </m:sub>
                              </m:sSub>
                            </m:oMath>
                          </m:oMathPara>
                        </a14:m>
                        <a:endParaRPr lang="zh-CN" altLang="en-US" dirty="0">
                          <a:solidFill>
                            <a:schemeClr val="tx1"/>
                          </a:solidFill>
                        </a:endParaRPr>
                      </a:p>
                    </p:txBody>
                  </p:sp>
                </mc:Choice>
                <mc:Fallback xmlns="">
                  <p:sp>
                    <p:nvSpPr>
                      <p:cNvPr id="5" name="椭圆 4"/>
                      <p:cNvSpPr>
                        <a:spLocks noRot="1" noChangeAspect="1" noMove="1" noResize="1" noEditPoints="1" noAdjustHandles="1" noChangeArrowheads="1" noChangeShapeType="1" noTextEdit="1"/>
                      </p:cNvSpPr>
                      <p:nvPr/>
                    </p:nvSpPr>
                    <p:spPr>
                      <a:xfrm>
                        <a:off x="2627784" y="5301208"/>
                        <a:ext cx="576064" cy="576064"/>
                      </a:xfrm>
                      <a:prstGeom prst="ellipse">
                        <a:avLst/>
                      </a:prstGeom>
                      <a:blipFill rotWithShape="1">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3491880" y="5301208"/>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e>
                                <m:sub>
                                  <m:r>
                                    <a:rPr lang="en-US" altLang="zh-CN" i="1">
                                      <a:solidFill>
                                        <a:schemeClr val="tx1"/>
                                      </a:solidFill>
                                      <a:latin typeface="Cambria Math"/>
                                    </a:rPr>
                                    <m:t>2</m:t>
                                  </m:r>
                                </m:sub>
                              </m:sSub>
                            </m:oMath>
                          </m:oMathPara>
                        </a14:m>
                        <a:endParaRPr lang="zh-CN" altLang="en-US" dirty="0">
                          <a:solidFill>
                            <a:schemeClr val="tx1"/>
                          </a:solidFill>
                        </a:endParaRPr>
                      </a:p>
                    </p:txBody>
                  </p:sp>
                </mc:Choice>
                <mc:Fallback xmlns="">
                  <p:sp>
                    <p:nvSpPr>
                      <p:cNvPr id="6" name="椭圆 5"/>
                      <p:cNvSpPr>
                        <a:spLocks noRot="1" noChangeAspect="1" noMove="1" noResize="1" noEditPoints="1" noAdjustHandles="1" noChangeArrowheads="1" noChangeShapeType="1" noTextEdit="1"/>
                      </p:cNvSpPr>
                      <p:nvPr/>
                    </p:nvSpPr>
                    <p:spPr>
                      <a:xfrm>
                        <a:off x="3491880" y="5301208"/>
                        <a:ext cx="576064" cy="576064"/>
                      </a:xfrm>
                      <a:prstGeom prst="ellipse">
                        <a:avLst/>
                      </a:prstGeom>
                      <a:blipFill rotWithShape="1">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5148064" y="5281116"/>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e>
                                <m:sub>
                                  <m:r>
                                    <a:rPr lang="en-US" altLang="zh-CN" i="1">
                                      <a:solidFill>
                                        <a:schemeClr val="tx1"/>
                                      </a:solidFill>
                                      <a:latin typeface="Cambria Math"/>
                                    </a:rPr>
                                    <m:t>𝑛</m:t>
                                  </m:r>
                                </m:sub>
                              </m:sSub>
                            </m:oMath>
                          </m:oMathPara>
                        </a14:m>
                        <a:endParaRPr lang="zh-CN" altLang="en-US" dirty="0">
                          <a:solidFill>
                            <a:schemeClr val="tx1"/>
                          </a:solidFill>
                        </a:endParaRPr>
                      </a:p>
                    </p:txBody>
                  </p:sp>
                </mc:Choice>
                <mc:Fallback xmlns="">
                  <p:sp>
                    <p:nvSpPr>
                      <p:cNvPr id="7" name="椭圆 6"/>
                      <p:cNvSpPr>
                        <a:spLocks noRot="1" noChangeAspect="1" noMove="1" noResize="1" noEditPoints="1" noAdjustHandles="1" noChangeArrowheads="1" noChangeShapeType="1" noTextEdit="1"/>
                      </p:cNvSpPr>
                      <p:nvPr/>
                    </p:nvSpPr>
                    <p:spPr>
                      <a:xfrm>
                        <a:off x="5148064" y="5281116"/>
                        <a:ext cx="576064" cy="576064"/>
                      </a:xfrm>
                      <a:prstGeom prst="ellipse">
                        <a:avLst/>
                      </a:prstGeom>
                      <a:blipFill rotWithShape="1">
                        <a:blip r:embed="rId5"/>
                        <a:stretch>
                          <a:fillRect/>
                        </a:stretch>
                      </a:blipFill>
                      <a:ln>
                        <a:solidFill>
                          <a:schemeClr val="tx1"/>
                        </a:solidFill>
                      </a:ln>
                    </p:spPr>
                    <p:txBody>
                      <a:bodyPr/>
                      <a:lstStyle/>
                      <a:p>
                        <a:r>
                          <a:rPr lang="zh-CN" altLang="en-US">
                            <a:noFill/>
                          </a:rPr>
                          <a:t> </a:t>
                        </a:r>
                      </a:p>
                    </p:txBody>
                  </p:sp>
                </mc:Fallback>
              </mc:AlternateContent>
            </p:grpSp>
            <p:grpSp>
              <p:nvGrpSpPr>
                <p:cNvPr id="9" name="组合 8"/>
                <p:cNvGrpSpPr/>
                <p:nvPr/>
              </p:nvGrpSpPr>
              <p:grpSpPr>
                <a:xfrm>
                  <a:off x="2483768" y="3948968"/>
                  <a:ext cx="3672408" cy="648072"/>
                  <a:chOff x="2483768" y="5229200"/>
                  <a:chExt cx="3672408" cy="648072"/>
                </a:xfrm>
              </p:grpSpPr>
              <p:sp>
                <p:nvSpPr>
                  <p:cNvPr id="10" name="圆角矩形 9"/>
                  <p:cNvSpPr/>
                  <p:nvPr/>
                </p:nvSpPr>
                <p:spPr>
                  <a:xfrm>
                    <a:off x="2483768" y="5229200"/>
                    <a:ext cx="3672408" cy="6480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a:t>
                    </a:r>
                    <a:endParaRPr lang="zh-CN" altLang="en-US" sz="4800" dirty="0">
                      <a:solidFill>
                        <a:schemeClr val="tx1"/>
                      </a:solidFill>
                    </a:endParaRPr>
                  </a:p>
                </p:txBody>
              </p:sp>
              <mc:AlternateContent xmlns:mc="http://schemas.openxmlformats.org/markup-compatibility/2006" xmlns:a14="http://schemas.microsoft.com/office/drawing/2010/main">
                <mc:Choice Requires="a14">
                  <p:sp>
                    <p:nvSpPr>
                      <p:cNvPr id="11" name="椭圆 10"/>
                      <p:cNvSpPr/>
                      <p:nvPr/>
                    </p:nvSpPr>
                    <p:spPr>
                      <a:xfrm>
                        <a:off x="2627784" y="5301208"/>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r>
                                    <a:rPr lang="en-US" altLang="zh-CN" i="1" baseline="30000">
                                      <a:solidFill>
                                        <a:schemeClr val="tx1"/>
                                      </a:solidFill>
                                      <a:latin typeface="Cambria Math"/>
                                    </a:rPr>
                                    <m:t>~</m:t>
                                  </m:r>
                                </m:e>
                                <m:sub>
                                  <m:r>
                                    <a:rPr lang="en-US" altLang="zh-CN" i="1">
                                      <a:solidFill>
                                        <a:schemeClr val="tx1"/>
                                      </a:solidFill>
                                      <a:latin typeface="Cambria Math"/>
                                    </a:rPr>
                                    <m:t>1</m:t>
                                  </m:r>
                                </m:sub>
                              </m:sSub>
                            </m:oMath>
                          </m:oMathPara>
                        </a14:m>
                        <a:endParaRPr lang="zh-CN" altLang="en-US" dirty="0">
                          <a:solidFill>
                            <a:schemeClr val="tx1"/>
                          </a:solidFill>
                        </a:endParaRPr>
                      </a:p>
                    </p:txBody>
                  </p:sp>
                </mc:Choice>
                <mc:Fallback xmlns="">
                  <p:sp>
                    <p:nvSpPr>
                      <p:cNvPr id="11" name="椭圆 10"/>
                      <p:cNvSpPr>
                        <a:spLocks noRot="1" noChangeAspect="1" noMove="1" noResize="1" noEditPoints="1" noAdjustHandles="1" noChangeArrowheads="1" noChangeShapeType="1" noTextEdit="1"/>
                      </p:cNvSpPr>
                      <p:nvPr/>
                    </p:nvSpPr>
                    <p:spPr>
                      <a:xfrm>
                        <a:off x="2627784" y="5301208"/>
                        <a:ext cx="576064" cy="576064"/>
                      </a:xfrm>
                      <a:prstGeom prst="ellipse">
                        <a:avLst/>
                      </a:prstGeom>
                      <a:blipFill rotWithShape="1">
                        <a:blip r:embed="rId6"/>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3491880" y="5301208"/>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e>
                                <m:sub>
                                  <m:r>
                                    <a:rPr lang="en-US" altLang="zh-CN" i="1" baseline="30000">
                                      <a:solidFill>
                                        <a:schemeClr val="tx1"/>
                                      </a:solidFill>
                                      <a:latin typeface="Cambria Math"/>
                                    </a:rPr>
                                    <m:t>~</m:t>
                                  </m:r>
                                  <m:r>
                                    <a:rPr lang="en-US" altLang="zh-CN" i="1">
                                      <a:solidFill>
                                        <a:schemeClr val="tx1"/>
                                      </a:solidFill>
                                      <a:latin typeface="Cambria Math"/>
                                    </a:rPr>
                                    <m:t>2</m:t>
                                  </m:r>
                                </m:sub>
                              </m:sSub>
                            </m:oMath>
                          </m:oMathPara>
                        </a14:m>
                        <a:endParaRPr lang="zh-CN" altLang="en-US" dirty="0">
                          <a:solidFill>
                            <a:schemeClr val="tx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3491880" y="5301208"/>
                        <a:ext cx="576064" cy="576064"/>
                      </a:xfrm>
                      <a:prstGeom prst="ellipse">
                        <a:avLst/>
                      </a:prstGeom>
                      <a:blipFill rotWithShape="1">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5148064" y="5281116"/>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e>
                                <m:sub>
                                  <m:r>
                                    <a:rPr lang="en-US" altLang="zh-CN" i="1" baseline="30000">
                                      <a:solidFill>
                                        <a:schemeClr val="tx1"/>
                                      </a:solidFill>
                                      <a:latin typeface="Cambria Math"/>
                                    </a:rPr>
                                    <m:t>~</m:t>
                                  </m:r>
                                  <m:r>
                                    <a:rPr lang="en-US" altLang="zh-CN" i="1">
                                      <a:solidFill>
                                        <a:schemeClr val="tx1"/>
                                      </a:solidFill>
                                      <a:latin typeface="Cambria Math"/>
                                    </a:rPr>
                                    <m:t>𝑛</m:t>
                                  </m:r>
                                </m:sub>
                              </m:sSub>
                            </m:oMath>
                          </m:oMathPara>
                        </a14:m>
                        <a:endParaRPr lang="zh-CN" altLang="en-US" dirty="0">
                          <a:solidFill>
                            <a:schemeClr val="tx1"/>
                          </a:solidFill>
                        </a:endParaRPr>
                      </a:p>
                    </p:txBody>
                  </p:sp>
                </mc:Choice>
                <mc:Fallback xmlns="">
                  <p:sp>
                    <p:nvSpPr>
                      <p:cNvPr id="13" name="椭圆 12"/>
                      <p:cNvSpPr>
                        <a:spLocks noRot="1" noChangeAspect="1" noMove="1" noResize="1" noEditPoints="1" noAdjustHandles="1" noChangeArrowheads="1" noChangeShapeType="1" noTextEdit="1"/>
                      </p:cNvSpPr>
                      <p:nvPr/>
                    </p:nvSpPr>
                    <p:spPr>
                      <a:xfrm>
                        <a:off x="5148064" y="5281116"/>
                        <a:ext cx="576064" cy="576064"/>
                      </a:xfrm>
                      <a:prstGeom prst="ellipse">
                        <a:avLst/>
                      </a:prstGeom>
                      <a:blipFill rotWithShape="1">
                        <a:blip r:embed="rId8"/>
                        <a:stretch>
                          <a:fillRect/>
                        </a:stretch>
                      </a:blipFill>
                      <a:ln>
                        <a:solidFill>
                          <a:schemeClr val="tx1"/>
                        </a:solidFill>
                      </a:ln>
                    </p:spPr>
                    <p:txBody>
                      <a:bodyPr/>
                      <a:lstStyle/>
                      <a:p>
                        <a:r>
                          <a:rPr lang="zh-CN" altLang="en-US">
                            <a:noFill/>
                          </a:rPr>
                          <a:t> </a:t>
                        </a:r>
                      </a:p>
                    </p:txBody>
                  </p:sp>
                </mc:Fallback>
              </mc:AlternateContent>
            </p:grpSp>
            <p:cxnSp>
              <p:nvCxnSpPr>
                <p:cNvPr id="15" name="直接箭头连接符 14"/>
                <p:cNvCxnSpPr>
                  <a:stCxn id="5" idx="0"/>
                </p:cNvCxnSpPr>
                <p:nvPr/>
              </p:nvCxnSpPr>
              <p:spPr>
                <a:xfrm flipV="1">
                  <a:off x="2915816" y="4597040"/>
                  <a:ext cx="0" cy="704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787428" y="4597040"/>
                  <a:ext cx="0" cy="704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436096" y="4597040"/>
                  <a:ext cx="0" cy="704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419400" y="1525960"/>
                <a:ext cx="3672408" cy="670508"/>
                <a:chOff x="2483768" y="1613136"/>
                <a:chExt cx="3672408" cy="670508"/>
              </a:xfrm>
            </p:grpSpPr>
            <p:sp>
              <p:nvSpPr>
                <p:cNvPr id="20" name="圆角矩形 19"/>
                <p:cNvSpPr/>
                <p:nvPr/>
              </p:nvSpPr>
              <p:spPr>
                <a:xfrm>
                  <a:off x="2483768" y="1628800"/>
                  <a:ext cx="3672408" cy="6480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a:t>
                  </a:r>
                  <a:endParaRPr lang="zh-CN" altLang="en-US" sz="4800" dirty="0">
                    <a:solidFill>
                      <a:schemeClr val="tx1"/>
                    </a:solidFill>
                  </a:endParaRPr>
                </a:p>
              </p:txBody>
            </p:sp>
            <mc:AlternateContent xmlns:mc="http://schemas.openxmlformats.org/markup-compatibility/2006" xmlns:a14="http://schemas.microsoft.com/office/drawing/2010/main">
              <mc:Choice Requires="a14">
                <p:sp>
                  <p:nvSpPr>
                    <p:cNvPr id="22" name="椭圆 21"/>
                    <p:cNvSpPr/>
                    <p:nvPr/>
                  </p:nvSpPr>
                  <p:spPr>
                    <a:xfrm>
                      <a:off x="2771800" y="1613136"/>
                      <a:ext cx="576064"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r>
                                  <a:rPr lang="en-US" altLang="zh-CN" i="1">
                                    <a:solidFill>
                                      <a:schemeClr val="tx1"/>
                                    </a:solidFill>
                                    <a:latin typeface="Cambria Math"/>
                                  </a:rPr>
                                  <m:t>^</m:t>
                                </m:r>
                              </m:e>
                              <m:sub>
                                <m:r>
                                  <a:rPr lang="en-US" altLang="zh-CN" i="1">
                                    <a:solidFill>
                                      <a:schemeClr val="tx1"/>
                                    </a:solidFill>
                                    <a:latin typeface="Cambria Math"/>
                                  </a:rPr>
                                  <m:t>1</m:t>
                                </m:r>
                              </m:sub>
                            </m:sSub>
                          </m:oMath>
                        </m:oMathPara>
                      </a14:m>
                      <a:endParaRPr lang="zh-CN" altLang="en-US" dirty="0"/>
                    </a:p>
                  </p:txBody>
                </p:sp>
              </mc:Choice>
              <mc:Fallback xmlns="">
                <p:sp>
                  <p:nvSpPr>
                    <p:cNvPr id="22" name="椭圆 21"/>
                    <p:cNvSpPr>
                      <a:spLocks noRot="1" noChangeAspect="1" noMove="1" noResize="1" noEditPoints="1" noAdjustHandles="1" noChangeArrowheads="1" noChangeShapeType="1" noTextEdit="1"/>
                    </p:cNvSpPr>
                    <p:nvPr/>
                  </p:nvSpPr>
                  <p:spPr>
                    <a:xfrm>
                      <a:off x="2771800" y="1613136"/>
                      <a:ext cx="576064" cy="648072"/>
                    </a:xfrm>
                    <a:prstGeom prst="ellipse">
                      <a:avLst/>
                    </a:prstGeom>
                    <a:blipFill rotWithShape="1">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3499396" y="1623616"/>
                      <a:ext cx="576064"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r>
                                  <a:rPr lang="en-US" altLang="zh-CN" i="1">
                                    <a:solidFill>
                                      <a:schemeClr val="tx1"/>
                                    </a:solidFill>
                                    <a:latin typeface="Cambria Math"/>
                                  </a:rPr>
                                  <m:t>^</m:t>
                                </m:r>
                              </m:e>
                              <m:sub>
                                <m:r>
                                  <a:rPr lang="en-US" altLang="zh-CN" i="1">
                                    <a:solidFill>
                                      <a:schemeClr val="tx1"/>
                                    </a:solidFill>
                                    <a:latin typeface="Cambria Math"/>
                                  </a:rPr>
                                  <m:t>2</m:t>
                                </m:r>
                              </m:sub>
                            </m:sSub>
                          </m:oMath>
                        </m:oMathPara>
                      </a14:m>
                      <a:endParaRPr lang="zh-CN" altLang="en-US" dirty="0"/>
                    </a:p>
                  </p:txBody>
                </p:sp>
              </mc:Choice>
              <mc:Fallback xmlns="">
                <p:sp>
                  <p:nvSpPr>
                    <p:cNvPr id="23" name="椭圆 22"/>
                    <p:cNvSpPr>
                      <a:spLocks noRot="1" noChangeAspect="1" noMove="1" noResize="1" noEditPoints="1" noAdjustHandles="1" noChangeArrowheads="1" noChangeShapeType="1" noTextEdit="1"/>
                    </p:cNvSpPr>
                    <p:nvPr/>
                  </p:nvSpPr>
                  <p:spPr>
                    <a:xfrm>
                      <a:off x="3499396" y="1623616"/>
                      <a:ext cx="576064" cy="648072"/>
                    </a:xfrm>
                    <a:prstGeom prst="ellipse">
                      <a:avLst/>
                    </a:prstGeom>
                    <a:blipFill rotWithShape="1">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椭圆 23"/>
                    <p:cNvSpPr/>
                    <p:nvPr/>
                  </p:nvSpPr>
                  <p:spPr>
                    <a:xfrm>
                      <a:off x="5148064" y="1635572"/>
                      <a:ext cx="576064"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𝑥</m:t>
                                </m:r>
                                <m:r>
                                  <a:rPr lang="en-US" altLang="zh-CN" i="1">
                                    <a:solidFill>
                                      <a:schemeClr val="tx1"/>
                                    </a:solidFill>
                                    <a:latin typeface="Cambria Math"/>
                                  </a:rPr>
                                  <m:t>^</m:t>
                                </m:r>
                              </m:e>
                              <m:sub>
                                <m:r>
                                  <a:rPr lang="en-US" altLang="zh-CN" i="1">
                                    <a:solidFill>
                                      <a:schemeClr val="tx1"/>
                                    </a:solidFill>
                                    <a:latin typeface="Cambria Math"/>
                                  </a:rPr>
                                  <m:t>𝑛</m:t>
                                </m:r>
                              </m:sub>
                            </m:sSub>
                          </m:oMath>
                        </m:oMathPara>
                      </a14:m>
                      <a:endParaRPr lang="zh-CN" altLang="en-US" dirty="0"/>
                    </a:p>
                  </p:txBody>
                </p:sp>
              </mc:Choice>
              <mc:Fallback xmlns="">
                <p:sp>
                  <p:nvSpPr>
                    <p:cNvPr id="24" name="椭圆 23"/>
                    <p:cNvSpPr>
                      <a:spLocks noRot="1" noChangeAspect="1" noMove="1" noResize="1" noEditPoints="1" noAdjustHandles="1" noChangeArrowheads="1" noChangeShapeType="1" noTextEdit="1"/>
                    </p:cNvSpPr>
                    <p:nvPr/>
                  </p:nvSpPr>
                  <p:spPr>
                    <a:xfrm>
                      <a:off x="5148064" y="1635572"/>
                      <a:ext cx="576064" cy="648072"/>
                    </a:xfrm>
                    <a:prstGeom prst="ellipse">
                      <a:avLst/>
                    </a:prstGeom>
                    <a:blipFill rotWithShape="1">
                      <a:blip r:embed="rId11"/>
                      <a:stretch>
                        <a:fillRect/>
                      </a:stretch>
                    </a:blipFill>
                    <a:ln>
                      <a:solidFill>
                        <a:schemeClr val="tx1"/>
                      </a:solidFill>
                    </a:ln>
                  </p:spPr>
                  <p:txBody>
                    <a:bodyPr/>
                    <a:lstStyle/>
                    <a:p>
                      <a:r>
                        <a:rPr lang="zh-CN" altLang="en-US">
                          <a:noFill/>
                        </a:rPr>
                        <a:t> </a:t>
                      </a:r>
                    </a:p>
                  </p:txBody>
                </p:sp>
              </mc:Fallback>
            </mc:AlternateContent>
          </p:grpSp>
          <p:grpSp>
            <p:nvGrpSpPr>
              <p:cNvPr id="30" name="组合 29"/>
              <p:cNvGrpSpPr/>
              <p:nvPr/>
            </p:nvGrpSpPr>
            <p:grpSpPr>
              <a:xfrm>
                <a:off x="3084054" y="2708920"/>
                <a:ext cx="2471836" cy="648072"/>
                <a:chOff x="3084054" y="2708920"/>
                <a:chExt cx="2471836" cy="648072"/>
              </a:xfrm>
            </p:grpSpPr>
            <p:sp>
              <p:nvSpPr>
                <p:cNvPr id="27" name="圆角矩形 26"/>
                <p:cNvSpPr/>
                <p:nvPr/>
              </p:nvSpPr>
              <p:spPr>
                <a:xfrm>
                  <a:off x="3084054" y="2708920"/>
                  <a:ext cx="2471836" cy="6480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a:t>
                  </a:r>
                  <a:endParaRPr lang="zh-CN" altLang="en-US" sz="4800" dirty="0">
                    <a:solidFill>
                      <a:schemeClr val="tx1"/>
                    </a:solidFill>
                  </a:endParaRPr>
                </a:p>
              </p:txBody>
            </p:sp>
            <mc:AlternateContent xmlns:mc="http://schemas.openxmlformats.org/markup-compatibility/2006" xmlns:a14="http://schemas.microsoft.com/office/drawing/2010/main">
              <mc:Choice Requires="a14">
                <p:sp>
                  <p:nvSpPr>
                    <p:cNvPr id="28" name="椭圆 27"/>
                    <p:cNvSpPr/>
                    <p:nvPr/>
                  </p:nvSpPr>
                  <p:spPr>
                    <a:xfrm>
                      <a:off x="3300264" y="2708920"/>
                      <a:ext cx="576064"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a:rPr>
                              <m:t>h</m:t>
                            </m:r>
                            <m:r>
                              <a:rPr lang="en-US" altLang="zh-CN" i="1">
                                <a:solidFill>
                                  <a:schemeClr val="tx1"/>
                                </a:solidFill>
                                <a:latin typeface="Cambria Math"/>
                              </a:rPr>
                              <m:t>1</m:t>
                            </m:r>
                          </m:oMath>
                        </m:oMathPara>
                      </a14:m>
                      <a:endParaRPr lang="zh-CN" altLang="en-US" dirty="0"/>
                    </a:p>
                  </p:txBody>
                </p:sp>
              </mc:Choice>
              <mc:Fallback xmlns="">
                <p:sp>
                  <p:nvSpPr>
                    <p:cNvPr id="28" name="椭圆 27"/>
                    <p:cNvSpPr>
                      <a:spLocks noRot="1" noChangeAspect="1" noMove="1" noResize="1" noEditPoints="1" noAdjustHandles="1" noChangeArrowheads="1" noChangeShapeType="1" noTextEdit="1"/>
                    </p:cNvSpPr>
                    <p:nvPr/>
                  </p:nvSpPr>
                  <p:spPr>
                    <a:xfrm>
                      <a:off x="3300264" y="2708920"/>
                      <a:ext cx="576064" cy="648072"/>
                    </a:xfrm>
                    <a:prstGeom prst="ellipse">
                      <a:avLst/>
                    </a:prstGeom>
                    <a:blipFill rotWithShape="1">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p:cNvSpPr/>
                    <p:nvPr/>
                  </p:nvSpPr>
                  <p:spPr>
                    <a:xfrm>
                      <a:off x="4608364" y="2708920"/>
                      <a:ext cx="576064"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a:rPr>
                              <m:t>h</m:t>
                            </m:r>
                            <m:r>
                              <a:rPr lang="en-US" altLang="zh-CN" i="1">
                                <a:solidFill>
                                  <a:schemeClr val="tx1"/>
                                </a:solidFill>
                                <a:latin typeface="Cambria Math"/>
                              </a:rPr>
                              <m:t>2</m:t>
                            </m:r>
                          </m:oMath>
                        </m:oMathPara>
                      </a14:m>
                      <a:endParaRPr lang="zh-CN" altLang="en-US" dirty="0"/>
                    </a:p>
                  </p:txBody>
                </p:sp>
              </mc:Choice>
              <mc:Fallback xmlns="">
                <p:sp>
                  <p:nvSpPr>
                    <p:cNvPr id="29" name="椭圆 28"/>
                    <p:cNvSpPr>
                      <a:spLocks noRot="1" noChangeAspect="1" noMove="1" noResize="1" noEditPoints="1" noAdjustHandles="1" noChangeArrowheads="1" noChangeShapeType="1" noTextEdit="1"/>
                    </p:cNvSpPr>
                    <p:nvPr/>
                  </p:nvSpPr>
                  <p:spPr>
                    <a:xfrm>
                      <a:off x="4608364" y="2708920"/>
                      <a:ext cx="576064" cy="648072"/>
                    </a:xfrm>
                    <a:prstGeom prst="ellipse">
                      <a:avLst/>
                    </a:prstGeom>
                    <a:blipFill rotWithShape="1">
                      <a:blip r:embed="rId13"/>
                      <a:stretch>
                        <a:fillRect/>
                      </a:stretch>
                    </a:blipFill>
                    <a:ln>
                      <a:solidFill>
                        <a:schemeClr val="tx1"/>
                      </a:solidFill>
                    </a:ln>
                  </p:spPr>
                  <p:txBody>
                    <a:bodyPr/>
                    <a:lstStyle/>
                    <a:p>
                      <a:r>
                        <a:rPr lang="zh-CN" altLang="en-US">
                          <a:noFill/>
                        </a:rPr>
                        <a:t> </a:t>
                      </a:r>
                    </a:p>
                  </p:txBody>
                </p:sp>
              </mc:Fallback>
            </mc:AlternateContent>
          </p:grpSp>
          <p:cxnSp>
            <p:nvCxnSpPr>
              <p:cNvPr id="32" name="直接连接符 31"/>
              <p:cNvCxnSpPr>
                <a:stCxn id="11" idx="0"/>
              </p:cNvCxnSpPr>
              <p:nvPr/>
            </p:nvCxnSpPr>
            <p:spPr>
              <a:xfrm flipV="1">
                <a:off x="2915816" y="3356992"/>
                <a:ext cx="672480" cy="66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13" idx="0"/>
              </p:cNvCxnSpPr>
              <p:nvPr/>
            </p:nvCxnSpPr>
            <p:spPr>
              <a:xfrm>
                <a:off x="3588296" y="3356992"/>
                <a:ext cx="1847800" cy="643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12" idx="0"/>
              </p:cNvCxnSpPr>
              <p:nvPr/>
            </p:nvCxnSpPr>
            <p:spPr>
              <a:xfrm>
                <a:off x="3588296" y="3356992"/>
                <a:ext cx="191616" cy="66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1" idx="0"/>
              </p:cNvCxnSpPr>
              <p:nvPr/>
            </p:nvCxnSpPr>
            <p:spPr>
              <a:xfrm flipV="1">
                <a:off x="2915816" y="3356992"/>
                <a:ext cx="1980580" cy="66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876328" y="3356992"/>
                <a:ext cx="1020068" cy="643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3" idx="0"/>
              </p:cNvCxnSpPr>
              <p:nvPr/>
            </p:nvCxnSpPr>
            <p:spPr>
              <a:xfrm flipH="1" flipV="1">
                <a:off x="4896396" y="3356992"/>
                <a:ext cx="539700" cy="643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084054" y="2184512"/>
                <a:ext cx="504242" cy="524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0"/>
              </p:cNvCxnSpPr>
              <p:nvPr/>
            </p:nvCxnSpPr>
            <p:spPr>
              <a:xfrm flipV="1">
                <a:off x="3588296" y="2196468"/>
                <a:ext cx="1783432" cy="51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9" idx="0"/>
              </p:cNvCxnSpPr>
              <p:nvPr/>
            </p:nvCxnSpPr>
            <p:spPr>
              <a:xfrm flipH="1" flipV="1">
                <a:off x="3084054" y="2196468"/>
                <a:ext cx="1812342" cy="51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9" idx="0"/>
              </p:cNvCxnSpPr>
              <p:nvPr/>
            </p:nvCxnSpPr>
            <p:spPr>
              <a:xfrm flipH="1" flipV="1">
                <a:off x="3684104" y="2196468"/>
                <a:ext cx="1212292" cy="51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9" idx="0"/>
              </p:cNvCxnSpPr>
              <p:nvPr/>
            </p:nvCxnSpPr>
            <p:spPr>
              <a:xfrm flipV="1">
                <a:off x="4896396" y="2196468"/>
                <a:ext cx="475332" cy="51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091808" y="3356992"/>
              <a:ext cx="49641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W</a:t>
              </a:r>
              <a:endParaRPr lang="zh-CN" altLang="en-US" dirty="0">
                <a:solidFill>
                  <a:srgbClr val="FF0000"/>
                </a:solidFill>
              </a:endParaRPr>
            </a:p>
          </p:txBody>
        </p:sp>
        <p:sp>
          <p:nvSpPr>
            <p:cNvPr id="14" name="矩形 13"/>
            <p:cNvSpPr/>
            <p:nvPr/>
          </p:nvSpPr>
          <p:spPr>
            <a:xfrm>
              <a:off x="6091808" y="2196468"/>
              <a:ext cx="568424" cy="512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W*</a:t>
              </a:r>
              <a:endParaRPr lang="zh-CN" altLang="en-US" dirty="0">
                <a:solidFill>
                  <a:srgbClr val="FF0000"/>
                </a:solidFill>
              </a:endParaRPr>
            </a:p>
          </p:txBody>
        </p:sp>
      </p:grpSp>
    </p:spTree>
    <p:extLst>
      <p:ext uri="{BB962C8B-B14F-4D97-AF65-F5344CB8AC3E}">
        <p14:creationId xmlns:p14="http://schemas.microsoft.com/office/powerpoint/2010/main" val="4081868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对</a:t>
            </a:r>
            <a:r>
              <a:rPr lang="en-US" altLang="zh-CN" sz="3600" b="1" dirty="0">
                <a:latin typeface="黑体" pitchFamily="49" charset="-122"/>
                <a:ea typeface="黑体" pitchFamily="49" charset="-122"/>
              </a:rPr>
              <a:t>DAE</a:t>
            </a:r>
            <a:r>
              <a:rPr lang="zh-CN" altLang="en-US" sz="3600" b="1" dirty="0">
                <a:latin typeface="黑体" pitchFamily="49" charset="-122"/>
                <a:ea typeface="黑体" pitchFamily="49" charset="-122"/>
              </a:rPr>
              <a:t>的直观解释：</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1.dAE</a:t>
            </a:r>
            <a:r>
              <a:rPr lang="zh-CN" altLang="en-US" dirty="0">
                <a:latin typeface="黑体" pitchFamily="49" charset="-122"/>
                <a:ea typeface="黑体" pitchFamily="49" charset="-122"/>
              </a:rPr>
              <a:t>有点类似人体的感官</a:t>
            </a:r>
            <a:r>
              <a:rPr lang="zh-CN" altLang="en-US" dirty="0" smtClean="0">
                <a:latin typeface="黑体" pitchFamily="49" charset="-122"/>
                <a:ea typeface="黑体" pitchFamily="49" charset="-122"/>
              </a:rPr>
              <a:t>系统</a:t>
            </a:r>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2</a:t>
            </a:r>
            <a:r>
              <a:rPr lang="en-US" altLang="zh-CN" dirty="0">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多模态信息</a:t>
            </a:r>
            <a:r>
              <a:rPr lang="zh-CN" altLang="en-US" dirty="0">
                <a:latin typeface="黑体" pitchFamily="49" charset="-122"/>
                <a:ea typeface="黑体" pitchFamily="49" charset="-122"/>
              </a:rPr>
              <a:t>输入人体时（比如声音，图像等），少了其中某些模态的信息有时影响也不大</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3</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普通的</a:t>
            </a:r>
            <a:r>
              <a:rPr lang="en-US" altLang="zh-CN" dirty="0" err="1">
                <a:latin typeface="黑体" pitchFamily="49" charset="-122"/>
                <a:ea typeface="黑体" pitchFamily="49" charset="-122"/>
              </a:rPr>
              <a:t>autoencoder</a:t>
            </a:r>
            <a:r>
              <a:rPr lang="zh-CN" altLang="en-US" dirty="0">
                <a:latin typeface="黑体" pitchFamily="49" charset="-122"/>
                <a:ea typeface="黑体" pitchFamily="49" charset="-122"/>
              </a:rPr>
              <a:t>的本质是学习一个</a:t>
            </a:r>
            <a:r>
              <a:rPr lang="zh-CN" altLang="en-US" dirty="0">
                <a:solidFill>
                  <a:srgbClr val="FF0000"/>
                </a:solidFill>
                <a:latin typeface="黑体" pitchFamily="49" charset="-122"/>
                <a:ea typeface="黑体" pitchFamily="49" charset="-122"/>
              </a:rPr>
              <a:t>相等函数</a:t>
            </a:r>
            <a:r>
              <a:rPr lang="zh-CN" altLang="en-US" dirty="0">
                <a:latin typeface="黑体" pitchFamily="49" charset="-122"/>
                <a:ea typeface="黑体" pitchFamily="49" charset="-122"/>
              </a:rPr>
              <a:t>，即输入和重构后的输出</a:t>
            </a:r>
            <a:r>
              <a:rPr lang="zh-CN" altLang="en-US" dirty="0" smtClean="0">
                <a:latin typeface="黑体" pitchFamily="49" charset="-122"/>
                <a:ea typeface="黑体" pitchFamily="49" charset="-122"/>
              </a:rPr>
              <a:t>相等</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831155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数学上的解释：</a:t>
            </a:r>
          </a:p>
        </p:txBody>
      </p:sp>
      <p:sp>
        <p:nvSpPr>
          <p:cNvPr id="3" name="内容占位符 2"/>
          <p:cNvSpPr>
            <a:spLocks noGrp="1"/>
          </p:cNvSpPr>
          <p:nvPr>
            <p:ph idx="1"/>
          </p:nvPr>
        </p:nvSpPr>
        <p:spPr/>
        <p:txBody>
          <a:bodyPr/>
          <a:lstStyle/>
          <a:p>
            <a:r>
              <a:rPr lang="en-US" altLang="zh-CN" dirty="0">
                <a:latin typeface="黑体" pitchFamily="49" charset="-122"/>
                <a:ea typeface="黑体" pitchFamily="49" charset="-122"/>
              </a:rPr>
              <a:t>1. </a:t>
            </a:r>
            <a:r>
              <a:rPr lang="zh-CN" altLang="en-US" dirty="0">
                <a:solidFill>
                  <a:srgbClr val="FF0000"/>
                </a:solidFill>
                <a:latin typeface="黑体" pitchFamily="49" charset="-122"/>
                <a:ea typeface="黑体" pitchFamily="49" charset="-122"/>
              </a:rPr>
              <a:t>流形学习的观点。</a:t>
            </a:r>
            <a:r>
              <a:rPr lang="zh-CN" altLang="en-US" dirty="0">
                <a:latin typeface="黑体" pitchFamily="49" charset="-122"/>
                <a:ea typeface="黑体" pitchFamily="49" charset="-122"/>
              </a:rPr>
              <a:t>一般情况下，高维的数据都处于一个较低维的流形曲面上，而使用</a:t>
            </a:r>
            <a:r>
              <a:rPr lang="en-US" altLang="zh-CN" dirty="0" err="1">
                <a:latin typeface="黑体" pitchFamily="49" charset="-122"/>
                <a:ea typeface="黑体" pitchFamily="49" charset="-122"/>
              </a:rPr>
              <a:t>dAE</a:t>
            </a:r>
            <a:r>
              <a:rPr lang="zh-CN" altLang="en-US" dirty="0">
                <a:latin typeface="黑体" pitchFamily="49" charset="-122"/>
                <a:ea typeface="黑体" pitchFamily="49" charset="-122"/>
              </a:rPr>
              <a:t>得到的特征就基本处于这个曲面上</a:t>
            </a:r>
            <a:r>
              <a:rPr lang="zh-CN" altLang="en-US" dirty="0" smtClean="0"/>
              <a:t>。</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3284984"/>
            <a:ext cx="5867400" cy="285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170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堆栈自编码器：</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单个自编码器通过虚构</a:t>
            </a:r>
            <a:r>
              <a:rPr lang="en-US" altLang="zh-CN" dirty="0" err="1">
                <a:latin typeface="黑体" pitchFamily="49" charset="-122"/>
                <a:ea typeface="黑体" pitchFamily="49" charset="-122"/>
              </a:rPr>
              <a:t>x→h→x</a:t>
            </a:r>
            <a:r>
              <a:rPr lang="zh-CN" altLang="en-US" dirty="0">
                <a:latin typeface="黑体" pitchFamily="49" charset="-122"/>
                <a:ea typeface="黑体" pitchFamily="49" charset="-122"/>
              </a:rPr>
              <a:t>的三层网络，能够学习出一种特征变化</a:t>
            </a:r>
            <a:r>
              <a:rPr lang="en-US" altLang="zh-CN" dirty="0">
                <a:latin typeface="黑体" pitchFamily="49" charset="-122"/>
                <a:ea typeface="黑体" pitchFamily="49" charset="-122"/>
              </a:rPr>
              <a:t>h=</a:t>
            </a:r>
            <a:r>
              <a:rPr lang="en-US" altLang="zh-CN" dirty="0" err="1">
                <a:latin typeface="黑体" pitchFamily="49" charset="-122"/>
                <a:ea typeface="黑体" pitchFamily="49" charset="-122"/>
              </a:rPr>
              <a:t>fθ</a:t>
            </a:r>
            <a:r>
              <a:rPr lang="en-US" altLang="zh-CN" dirty="0">
                <a:latin typeface="黑体" pitchFamily="49" charset="-122"/>
                <a:ea typeface="黑体" pitchFamily="49" charset="-122"/>
              </a:rPr>
              <a:t>(x)</a:t>
            </a:r>
            <a:r>
              <a:rPr lang="zh-CN" altLang="en-US" dirty="0">
                <a:latin typeface="黑体" pitchFamily="49" charset="-122"/>
                <a:ea typeface="黑体" pitchFamily="49" charset="-122"/>
              </a:rPr>
              <a:t> （这里用</a:t>
            </a:r>
            <a:r>
              <a:rPr lang="en-US" altLang="zh-CN" dirty="0">
                <a:latin typeface="黑体" pitchFamily="49" charset="-122"/>
                <a:ea typeface="黑体" pitchFamily="49" charset="-122"/>
              </a:rPr>
              <a:t>θ</a:t>
            </a:r>
            <a:r>
              <a:rPr lang="zh-CN" altLang="en-US" dirty="0">
                <a:latin typeface="黑体" pitchFamily="49" charset="-122"/>
                <a:ea typeface="黑体" pitchFamily="49" charset="-122"/>
              </a:rPr>
              <a:t>表示变换的参数，包括</a:t>
            </a:r>
            <a:r>
              <a:rPr lang="en-US" altLang="zh-CN" dirty="0" err="1">
                <a:latin typeface="黑体" pitchFamily="49" charset="-122"/>
                <a:ea typeface="黑体" pitchFamily="49" charset="-122"/>
              </a:rPr>
              <a:t>W,b</a:t>
            </a:r>
            <a:r>
              <a:rPr lang="zh-CN" altLang="en-US" dirty="0">
                <a:latin typeface="黑体" pitchFamily="49" charset="-122"/>
                <a:ea typeface="黑体" pitchFamily="49" charset="-122"/>
              </a:rPr>
              <a:t>和激活函数）</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solidFill>
                  <a:srgbClr val="FF0000"/>
                </a:solidFill>
                <a:latin typeface="黑体" pitchFamily="49" charset="-122"/>
                <a:ea typeface="黑体" pitchFamily="49" charset="-122"/>
              </a:rPr>
              <a:t>考虑将</a:t>
            </a:r>
            <a:r>
              <a:rPr lang="en-US" altLang="zh-CN" dirty="0">
                <a:solidFill>
                  <a:srgbClr val="FF0000"/>
                </a:solidFill>
                <a:latin typeface="黑体" pitchFamily="49" charset="-122"/>
                <a:ea typeface="黑体" pitchFamily="49" charset="-122"/>
              </a:rPr>
              <a:t>h</a:t>
            </a:r>
            <a:r>
              <a:rPr lang="zh-CN" altLang="en-US" dirty="0">
                <a:solidFill>
                  <a:srgbClr val="FF0000"/>
                </a:solidFill>
                <a:latin typeface="黑体" pitchFamily="49" charset="-122"/>
                <a:ea typeface="黑体" pitchFamily="49" charset="-122"/>
              </a:rPr>
              <a:t>作为下一级自编码器的输入。</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1" y="3356993"/>
            <a:ext cx="59150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56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堆栈自编码器的结构：</a:t>
            </a:r>
          </a:p>
        </p:txBody>
      </p:sp>
      <p:sp>
        <p:nvSpPr>
          <p:cNvPr id="3" name="内容占位符 2"/>
          <p:cNvSpPr>
            <a:spLocks noGrp="1"/>
          </p:cNvSpPr>
          <p:nvPr>
            <p:ph idx="1"/>
          </p:nvPr>
        </p:nvSpPr>
        <p:spPr/>
        <p:txBody>
          <a:bodyPr>
            <a:normAutofit/>
          </a:bodyPr>
          <a:lstStyle/>
          <a:p>
            <a:r>
              <a:rPr lang="en-US" altLang="zh-CN" dirty="0">
                <a:latin typeface="黑体" pitchFamily="49" charset="-122"/>
                <a:ea typeface="黑体" pitchFamily="49" charset="-122"/>
              </a:rPr>
              <a:t>h</a:t>
            </a:r>
            <a:r>
              <a:rPr lang="zh-CN" altLang="en-US" dirty="0">
                <a:latin typeface="黑体" pitchFamily="49" charset="-122"/>
                <a:ea typeface="黑体" pitchFamily="49" charset="-122"/>
              </a:rPr>
              <a:t>再当做原始信息，训练一个新的自编码器，得到新的特征</a:t>
            </a:r>
            <a:r>
              <a:rPr lang="zh-CN" altLang="en-US" dirty="0" smtClean="0">
                <a:latin typeface="黑体" pitchFamily="49" charset="-122"/>
                <a:ea typeface="黑体" pitchFamily="49" charset="-122"/>
              </a:rPr>
              <a:t>表达</a:t>
            </a:r>
            <a:endParaRPr lang="en-US" altLang="zh-CN" dirty="0" smtClean="0">
              <a:latin typeface="黑体" pitchFamily="49" charset="-122"/>
              <a:ea typeface="黑体" pitchFamily="49" charset="-122"/>
            </a:endParaRPr>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sz="2200" dirty="0">
                <a:solidFill>
                  <a:srgbClr val="FF0000"/>
                </a:solidFill>
                <a:latin typeface="Times New Roman" pitchFamily="18" charset="0"/>
                <a:cs typeface="Times New Roman" pitchFamily="18" charset="0"/>
              </a:rPr>
              <a:t>（论文）</a:t>
            </a:r>
            <a:r>
              <a:rPr lang="en-US" altLang="zh-CN" sz="2200" dirty="0" err="1">
                <a:solidFill>
                  <a:srgbClr val="FF0000"/>
                </a:solidFill>
                <a:latin typeface="Times New Roman" pitchFamily="18" charset="0"/>
                <a:cs typeface="Times New Roman" pitchFamily="18" charset="0"/>
              </a:rPr>
              <a:t>Iearning</a:t>
            </a:r>
            <a:r>
              <a:rPr lang="en-US" altLang="zh-CN" sz="2200" dirty="0">
                <a:solidFill>
                  <a:srgbClr val="FF0000"/>
                </a:solidFill>
                <a:latin typeface="Times New Roman" pitchFamily="18" charset="0"/>
                <a:cs typeface="Times New Roman" pitchFamily="18" charset="0"/>
              </a:rPr>
              <a:t> multiple levels of representation and abstraction(Hinton, </a:t>
            </a:r>
            <a:r>
              <a:rPr lang="en-US" altLang="zh-CN" sz="2200" dirty="0" err="1">
                <a:solidFill>
                  <a:srgbClr val="FF0000"/>
                </a:solidFill>
                <a:latin typeface="Times New Roman" pitchFamily="18" charset="0"/>
                <a:cs typeface="Times New Roman" pitchFamily="18" charset="0"/>
              </a:rPr>
              <a:t>Bengio</a:t>
            </a:r>
            <a:r>
              <a:rPr lang="en-US" altLang="zh-CN" sz="2200" dirty="0">
                <a:solidFill>
                  <a:srgbClr val="FF0000"/>
                </a:solidFill>
                <a:latin typeface="Times New Roman" pitchFamily="18" charset="0"/>
                <a:cs typeface="Times New Roman" pitchFamily="18" charset="0"/>
              </a:rPr>
              <a:t>, </a:t>
            </a:r>
            <a:r>
              <a:rPr lang="en-US" altLang="zh-CN" sz="2200" dirty="0" err="1">
                <a:solidFill>
                  <a:srgbClr val="FF0000"/>
                </a:solidFill>
                <a:latin typeface="Times New Roman" pitchFamily="18" charset="0"/>
                <a:cs typeface="Times New Roman" pitchFamily="18" charset="0"/>
              </a:rPr>
              <a:t>LeCun</a:t>
            </a:r>
            <a:r>
              <a:rPr lang="en-US" altLang="zh-CN" sz="2200" dirty="0">
                <a:solidFill>
                  <a:srgbClr val="FF0000"/>
                </a:solidFill>
                <a:latin typeface="Times New Roman" pitchFamily="18" charset="0"/>
                <a:cs typeface="Times New Roman" pitchFamily="18" charset="0"/>
              </a:rPr>
              <a:t>, 2015)</a:t>
            </a:r>
            <a:endParaRPr lang="zh-CN" altLang="en-US" sz="2200"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3212976"/>
            <a:ext cx="6984776"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587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稀疏自编码器：</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这种模型背后的思想是，</a:t>
            </a:r>
            <a:r>
              <a:rPr lang="zh-CN" altLang="en-US" dirty="0">
                <a:solidFill>
                  <a:srgbClr val="FF0000"/>
                </a:solidFill>
                <a:latin typeface="黑体" pitchFamily="49" charset="-122"/>
                <a:ea typeface="黑体" pitchFamily="49" charset="-122"/>
              </a:rPr>
              <a:t>高维而稀疏</a:t>
            </a:r>
            <a:r>
              <a:rPr lang="zh-CN" altLang="en-US" dirty="0">
                <a:latin typeface="黑体" pitchFamily="49" charset="-122"/>
                <a:ea typeface="黑体" pitchFamily="49" charset="-122"/>
              </a:rPr>
              <a:t>的表达是好的。</a:t>
            </a:r>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一般而言，不会指定隐层表达</a:t>
            </a:r>
            <a:r>
              <a:rPr lang="en-US" altLang="zh-CN" dirty="0">
                <a:latin typeface="黑体" pitchFamily="49" charset="-122"/>
                <a:ea typeface="黑体" pitchFamily="49" charset="-122"/>
              </a:rPr>
              <a:t>h</a:t>
            </a:r>
            <a:r>
              <a:rPr lang="zh-CN" altLang="en-US" dirty="0">
                <a:latin typeface="黑体" pitchFamily="49" charset="-122"/>
                <a:ea typeface="黑体" pitchFamily="49" charset="-122"/>
              </a:rPr>
              <a:t>中哪些节点是被抑制的（对于</a:t>
            </a:r>
            <a:r>
              <a:rPr lang="en-US" altLang="zh-CN" dirty="0">
                <a:latin typeface="黑体" pitchFamily="49" charset="-122"/>
                <a:ea typeface="黑体" pitchFamily="49" charset="-122"/>
              </a:rPr>
              <a:t>sigmoid</a:t>
            </a:r>
            <a:r>
              <a:rPr lang="zh-CN" altLang="en-US" dirty="0">
                <a:latin typeface="黑体" pitchFamily="49" charset="-122"/>
                <a:ea typeface="黑体" pitchFamily="49" charset="-122"/>
              </a:rPr>
              <a:t>单元即输出为</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），而是指定一个</a:t>
            </a:r>
            <a:r>
              <a:rPr lang="zh-CN" altLang="en-US" dirty="0">
                <a:solidFill>
                  <a:srgbClr val="FF0000"/>
                </a:solidFill>
                <a:latin typeface="黑体" pitchFamily="49" charset="-122"/>
                <a:ea typeface="黑体" pitchFamily="49" charset="-122"/>
              </a:rPr>
              <a:t>稀疏性参数</a:t>
            </a:r>
            <a:r>
              <a:rPr lang="en-US" altLang="zh-CN" dirty="0">
                <a:solidFill>
                  <a:srgbClr val="FF0000"/>
                </a:solidFill>
                <a:latin typeface="黑体" pitchFamily="49" charset="-122"/>
                <a:ea typeface="黑体" pitchFamily="49" charset="-122"/>
              </a:rPr>
              <a:t>ρ</a:t>
            </a:r>
            <a:r>
              <a:rPr lang="zh-CN" altLang="en-US" dirty="0">
                <a:latin typeface="黑体" pitchFamily="49" charset="-122"/>
                <a:ea typeface="黑体" pitchFamily="49" charset="-122"/>
              </a:rPr>
              <a:t>，代表隐藏神经元的平均活跃程度（在训练集上取平均）。</a:t>
            </a:r>
            <a:endParaRPr lang="en-US" altLang="zh-CN" dirty="0">
              <a:latin typeface="黑体" pitchFamily="49" charset="-122"/>
              <a:ea typeface="黑体" pitchFamily="49" charset="-122"/>
            </a:endParaRPr>
          </a:p>
          <a:p>
            <a:endParaRPr lang="en-US" altLang="zh-CN" dirty="0">
              <a:latin typeface="黑体" pitchFamily="49" charset="-122"/>
              <a:ea typeface="黑体" pitchFamily="49" charset="-122"/>
            </a:endParaRPr>
          </a:p>
          <a:p>
            <a:r>
              <a:rPr lang="zh-CN" altLang="en-US" dirty="0">
                <a:solidFill>
                  <a:srgbClr val="FF0000"/>
                </a:solidFill>
                <a:latin typeface="黑体" pitchFamily="49" charset="-122"/>
                <a:ea typeface="黑体" pitchFamily="49" charset="-122"/>
              </a:rPr>
              <a:t>考虑如何从数学模型上进行表达？</a:t>
            </a:r>
          </a:p>
        </p:txBody>
      </p:sp>
    </p:spTree>
    <p:extLst>
      <p:ext uri="{BB962C8B-B14F-4D97-AF65-F5344CB8AC3E}">
        <p14:creationId xmlns:p14="http://schemas.microsoft.com/office/powerpoint/2010/main" val="391137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319814" y="1153496"/>
            <a:ext cx="9040427" cy="1136944"/>
          </a:xfrm>
        </p:spPr>
        <p:txBody>
          <a:bodyPr/>
          <a:lstStyle/>
          <a:p>
            <a:pPr algn="l"/>
            <a:r>
              <a:rPr lang="zh-CN" altLang="en-US" dirty="0"/>
              <a:t>降维方法分为线性降维和非线性降维，非线性降维又分为基于核函数和基于特征值的方法（流形学习） 。</a:t>
            </a:r>
          </a:p>
          <a:p>
            <a:pPr algn="l"/>
            <a:endParaRPr lang="en-US" altLang="zh-CN" dirty="0"/>
          </a:p>
        </p:txBody>
      </p:sp>
      <p:pic>
        <p:nvPicPr>
          <p:cNvPr id="2" name="图片 1">
            <a:extLst>
              <a:ext uri="{FF2B5EF4-FFF2-40B4-BE49-F238E27FC236}">
                <a16:creationId xmlns="" xmlns:a16="http://schemas.microsoft.com/office/drawing/2014/main" id="{6FB0AA18-585A-49E4-A429-9DE6AE4BA889}"/>
              </a:ext>
            </a:extLst>
          </p:cNvPr>
          <p:cNvPicPr>
            <a:picLocks noChangeAspect="1"/>
          </p:cNvPicPr>
          <p:nvPr/>
        </p:nvPicPr>
        <p:blipFill>
          <a:blip r:embed="rId2"/>
          <a:stretch>
            <a:fillRect/>
          </a:stretch>
        </p:blipFill>
        <p:spPr>
          <a:xfrm>
            <a:off x="1439431" y="2094529"/>
            <a:ext cx="8105775" cy="3609975"/>
          </a:xfrm>
          <a:prstGeom prst="rect">
            <a:avLst/>
          </a:prstGeom>
        </p:spPr>
      </p:pic>
    </p:spTree>
    <p:extLst>
      <p:ext uri="{BB962C8B-B14F-4D97-AF65-F5344CB8AC3E}">
        <p14:creationId xmlns:p14="http://schemas.microsoft.com/office/powerpoint/2010/main" val="2567321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思路：</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既然要求平均激活度为</a:t>
            </a:r>
            <a:r>
              <a:rPr lang="en-US" altLang="zh-CN" dirty="0">
                <a:latin typeface="黑体" pitchFamily="49" charset="-122"/>
                <a:ea typeface="黑体" pitchFamily="49" charset="-122"/>
              </a:rPr>
              <a:t>ρ</a:t>
            </a:r>
            <a:r>
              <a:rPr lang="zh-CN" altLang="en-US" dirty="0">
                <a:latin typeface="黑体" pitchFamily="49" charset="-122"/>
                <a:ea typeface="黑体" pitchFamily="49" charset="-122"/>
              </a:rPr>
              <a:t>，那么只要引入一个</a:t>
            </a:r>
            <a:r>
              <a:rPr lang="zh-CN" altLang="en-US" dirty="0">
                <a:solidFill>
                  <a:srgbClr val="FF0000"/>
                </a:solidFill>
                <a:latin typeface="黑体" pitchFamily="49" charset="-122"/>
                <a:ea typeface="黑体" pitchFamily="49" charset="-122"/>
              </a:rPr>
              <a:t>度量</a:t>
            </a:r>
            <a:r>
              <a:rPr lang="zh-CN" altLang="en-US" dirty="0">
                <a:latin typeface="黑体" pitchFamily="49" charset="-122"/>
                <a:ea typeface="黑体" pitchFamily="49" charset="-122"/>
              </a:rPr>
              <a:t>，来衡量神经元</a:t>
            </a:r>
            <a:r>
              <a:rPr lang="en-US" altLang="zh-CN" dirty="0">
                <a:latin typeface="黑体" pitchFamily="49" charset="-122"/>
                <a:ea typeface="黑体" pitchFamily="49" charset="-122"/>
              </a:rPr>
              <a:t>i</a:t>
            </a:r>
            <a:r>
              <a:rPr lang="zh-CN" altLang="en-US" dirty="0">
                <a:latin typeface="黑体" pitchFamily="49" charset="-122"/>
                <a:ea typeface="黑体" pitchFamily="49" charset="-122"/>
              </a:rPr>
              <a:t>的实际激活度</a:t>
            </a:r>
            <a:r>
              <a:rPr lang="en-US" altLang="zh-CN" dirty="0">
                <a:latin typeface="黑体" pitchFamily="49" charset="-122"/>
                <a:ea typeface="黑体" pitchFamily="49" charset="-122"/>
              </a:rPr>
              <a:t>ρ^i</a:t>
            </a:r>
            <a:r>
              <a:rPr lang="zh-CN" altLang="en-US" dirty="0">
                <a:latin typeface="黑体" pitchFamily="49" charset="-122"/>
                <a:ea typeface="黑体" pitchFamily="49" charset="-122"/>
              </a:rPr>
              <a:t>与期望激活度</a:t>
            </a:r>
            <a:r>
              <a:rPr lang="en-US" altLang="zh-CN" dirty="0">
                <a:latin typeface="黑体" pitchFamily="49" charset="-122"/>
                <a:ea typeface="黑体" pitchFamily="49" charset="-122"/>
              </a:rPr>
              <a:t>ρ</a:t>
            </a:r>
            <a:r>
              <a:rPr lang="zh-CN" altLang="en-US" dirty="0">
                <a:latin typeface="黑体" pitchFamily="49" charset="-122"/>
                <a:ea typeface="黑体" pitchFamily="49" charset="-122"/>
              </a:rPr>
              <a:t>之间的差异即可，然后将这个度量添加到目标函数作为正则，训练整个网络。</a:t>
            </a:r>
            <a:endParaRPr lang="en-US" altLang="zh-CN" dirty="0">
              <a:latin typeface="黑体" pitchFamily="49" charset="-122"/>
              <a:ea typeface="黑体" pitchFamily="49" charset="-122"/>
            </a:endParaRPr>
          </a:p>
          <a:p>
            <a:r>
              <a:rPr lang="zh-CN" altLang="en-US" dirty="0">
                <a:solidFill>
                  <a:srgbClr val="FF0000"/>
                </a:solidFill>
                <a:latin typeface="黑体" pitchFamily="49" charset="-122"/>
                <a:ea typeface="黑体" pitchFamily="49" charset="-122"/>
              </a:rPr>
              <a:t>什么样的度量合适？</a:t>
            </a:r>
            <a:endParaRPr lang="en-US" altLang="zh-CN" dirty="0">
              <a:solidFill>
                <a:srgbClr val="FF0000"/>
              </a:solidFill>
              <a:latin typeface="黑体" pitchFamily="49" charset="-122"/>
              <a:ea typeface="黑体" pitchFamily="49" charset="-122"/>
            </a:endParaRPr>
          </a:p>
          <a:p>
            <a:r>
              <a:rPr lang="zh-CN" altLang="en-US" dirty="0">
                <a:solidFill>
                  <a:srgbClr val="FF0000"/>
                </a:solidFill>
                <a:latin typeface="黑体" pitchFamily="49" charset="-122"/>
                <a:ea typeface="黑体" pitchFamily="49" charset="-122"/>
              </a:rPr>
              <a:t>相对熵，也就是</a:t>
            </a:r>
            <a:r>
              <a:rPr lang="en-US" altLang="zh-CN" dirty="0">
                <a:solidFill>
                  <a:srgbClr val="FF0000"/>
                </a:solidFill>
                <a:latin typeface="黑体" pitchFamily="49" charset="-122"/>
                <a:ea typeface="黑体" pitchFamily="49" charset="-122"/>
              </a:rPr>
              <a:t>KL</a:t>
            </a:r>
            <a:r>
              <a:rPr lang="zh-CN" altLang="en-US" dirty="0">
                <a:solidFill>
                  <a:srgbClr val="FF0000"/>
                </a:solidFill>
                <a:latin typeface="黑体" pitchFamily="49" charset="-122"/>
                <a:ea typeface="黑体" pitchFamily="49" charset="-122"/>
              </a:rPr>
              <a:t>散度（</a:t>
            </a:r>
            <a:r>
              <a:rPr lang="en-US" altLang="zh-CN" dirty="0">
                <a:solidFill>
                  <a:srgbClr val="FF0000"/>
                </a:solidFill>
                <a:latin typeface="黑体" pitchFamily="49" charset="-122"/>
                <a:ea typeface="黑体" pitchFamily="49" charset="-122"/>
              </a:rPr>
              <a:t>KL divergence</a:t>
            </a:r>
            <a:r>
              <a:rPr lang="zh-CN" altLang="en-US" dirty="0">
                <a:solidFill>
                  <a:srgbClr val="FF0000"/>
                </a:solidFill>
                <a:latin typeface="黑体" pitchFamily="49" charset="-122"/>
                <a:ea typeface="黑体" pitchFamily="49" charset="-122"/>
              </a:rPr>
              <a:t>）。　在信息论中，</a:t>
            </a:r>
            <a:r>
              <a:rPr lang="en-US" altLang="zh-CN" dirty="0">
                <a:solidFill>
                  <a:srgbClr val="FF0000"/>
                </a:solidFill>
                <a:latin typeface="黑体" pitchFamily="49" charset="-122"/>
                <a:ea typeface="黑体" pitchFamily="49" charset="-122"/>
              </a:rPr>
              <a:t>KL(P||Q)</a:t>
            </a:r>
            <a:r>
              <a:rPr lang="zh-CN" altLang="en-US" dirty="0">
                <a:solidFill>
                  <a:srgbClr val="FF0000"/>
                </a:solidFill>
                <a:latin typeface="黑体" pitchFamily="49" charset="-122"/>
                <a:ea typeface="黑体" pitchFamily="49" charset="-122"/>
              </a:rPr>
              <a:t>表示当用概率分布</a:t>
            </a:r>
            <a:r>
              <a:rPr lang="en-US" altLang="zh-CN" dirty="0">
                <a:solidFill>
                  <a:srgbClr val="FF0000"/>
                </a:solidFill>
                <a:latin typeface="黑体" pitchFamily="49" charset="-122"/>
                <a:ea typeface="黑体" pitchFamily="49" charset="-122"/>
              </a:rPr>
              <a:t>Q</a:t>
            </a:r>
            <a:r>
              <a:rPr lang="zh-CN" altLang="en-US" dirty="0">
                <a:solidFill>
                  <a:srgbClr val="FF0000"/>
                </a:solidFill>
                <a:latin typeface="黑体" pitchFamily="49" charset="-122"/>
                <a:ea typeface="黑体" pitchFamily="49" charset="-122"/>
              </a:rPr>
              <a:t>来拟合真实分布</a:t>
            </a:r>
            <a:r>
              <a:rPr lang="en-US" altLang="zh-CN" dirty="0">
                <a:solidFill>
                  <a:srgbClr val="FF0000"/>
                </a:solidFill>
                <a:latin typeface="黑体" pitchFamily="49" charset="-122"/>
                <a:ea typeface="黑体" pitchFamily="49" charset="-122"/>
              </a:rPr>
              <a:t>P</a:t>
            </a:r>
            <a:r>
              <a:rPr lang="zh-CN" altLang="en-US" dirty="0">
                <a:solidFill>
                  <a:srgbClr val="FF0000"/>
                </a:solidFill>
                <a:latin typeface="黑体" pitchFamily="49" charset="-122"/>
                <a:ea typeface="黑体" pitchFamily="49" charset="-122"/>
              </a:rPr>
              <a:t>时，产生的信息损耗，其中</a:t>
            </a:r>
            <a:r>
              <a:rPr lang="en-US" altLang="zh-CN" dirty="0">
                <a:solidFill>
                  <a:srgbClr val="FF0000"/>
                </a:solidFill>
                <a:latin typeface="黑体" pitchFamily="49" charset="-122"/>
                <a:ea typeface="黑体" pitchFamily="49" charset="-122"/>
              </a:rPr>
              <a:t>P</a:t>
            </a:r>
            <a:r>
              <a:rPr lang="zh-CN" altLang="en-US" dirty="0">
                <a:solidFill>
                  <a:srgbClr val="FF0000"/>
                </a:solidFill>
                <a:latin typeface="黑体" pitchFamily="49" charset="-122"/>
                <a:ea typeface="黑体" pitchFamily="49" charset="-122"/>
              </a:rPr>
              <a:t>表示真实分布，</a:t>
            </a:r>
            <a:r>
              <a:rPr lang="en-US" altLang="zh-CN" dirty="0">
                <a:solidFill>
                  <a:srgbClr val="FF0000"/>
                </a:solidFill>
                <a:latin typeface="黑体" pitchFamily="49" charset="-122"/>
                <a:ea typeface="黑体" pitchFamily="49" charset="-122"/>
              </a:rPr>
              <a:t>Q</a:t>
            </a:r>
            <a:r>
              <a:rPr lang="zh-CN" altLang="en-US" dirty="0">
                <a:solidFill>
                  <a:srgbClr val="FF0000"/>
                </a:solidFill>
                <a:latin typeface="黑体" pitchFamily="49" charset="-122"/>
                <a:ea typeface="黑体" pitchFamily="49" charset="-122"/>
              </a:rPr>
              <a:t>表示</a:t>
            </a:r>
            <a:r>
              <a:rPr lang="en-US" altLang="zh-CN" dirty="0">
                <a:solidFill>
                  <a:srgbClr val="FF0000"/>
                </a:solidFill>
                <a:latin typeface="黑体" pitchFamily="49" charset="-122"/>
                <a:ea typeface="黑体" pitchFamily="49" charset="-122"/>
              </a:rPr>
              <a:t>P</a:t>
            </a:r>
            <a:r>
              <a:rPr lang="zh-CN" altLang="en-US" dirty="0">
                <a:solidFill>
                  <a:srgbClr val="FF0000"/>
                </a:solidFill>
                <a:latin typeface="黑体" pitchFamily="49" charset="-122"/>
                <a:ea typeface="黑体" pitchFamily="49" charset="-122"/>
              </a:rPr>
              <a:t>的拟合分布。</a:t>
            </a:r>
          </a:p>
        </p:txBody>
      </p:sp>
    </p:spTree>
    <p:extLst>
      <p:ext uri="{BB962C8B-B14F-4D97-AF65-F5344CB8AC3E}">
        <p14:creationId xmlns:p14="http://schemas.microsoft.com/office/powerpoint/2010/main" val="577119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简述</a:t>
            </a:r>
            <a:r>
              <a:rPr lang="en-US" altLang="zh-CN" sz="3600" b="1" dirty="0">
                <a:latin typeface="黑体" pitchFamily="49" charset="-122"/>
                <a:ea typeface="黑体" pitchFamily="49" charset="-122"/>
              </a:rPr>
              <a:t>KL</a:t>
            </a:r>
            <a:r>
              <a:rPr lang="zh-CN" altLang="en-US" sz="3600" b="1" dirty="0">
                <a:latin typeface="黑体" pitchFamily="49" charset="-122"/>
                <a:ea typeface="黑体" pitchFamily="49" charset="-122"/>
              </a:rPr>
              <a:t>散度：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这一惩罚因子有如下性质，当 </a:t>
                </a:r>
                <a14:m>
                  <m:oMath xmlns:m="http://schemas.openxmlformats.org/officeDocument/2006/math">
                    <m:sPre>
                      <m:sPrePr>
                        <m:ctrlPr>
                          <a:rPr lang="en-US" altLang="zh-CN" i="1">
                            <a:latin typeface="Cambria Math" panose="02040503050406030204" pitchFamily="18" charset="0"/>
                          </a:rPr>
                        </m:ctrlPr>
                      </m:sPrePr>
                      <m:sub>
                        <m:r>
                          <a:rPr lang="zh-CN" altLang="en-US" i="1">
                            <a:latin typeface="Cambria Math"/>
                          </a:rPr>
                          <m:t>𝜌</m:t>
                        </m:r>
                      </m:sub>
                      <m:sup>
                        <m:r>
                          <a:rPr lang="en-US" altLang="zh-CN" i="1">
                            <a:latin typeface="Cambria Math"/>
                          </a:rPr>
                          <m:t>^</m:t>
                        </m:r>
                      </m:sup>
                      <m:e>
                        <m:r>
                          <a:rPr lang="en-US" altLang="zh-CN" i="1">
                            <a:latin typeface="Cambria Math"/>
                          </a:rPr>
                          <m:t>𝑗</m:t>
                        </m:r>
                      </m:e>
                    </m:sPre>
                    <m:r>
                      <a:rPr lang="en-US" altLang="zh-CN" i="1">
                        <a:latin typeface="Cambria Math"/>
                      </a:rPr>
                      <m:t>=</m:t>
                    </m:r>
                    <m:r>
                      <a:rPr lang="zh-CN" altLang="en-US" i="1">
                        <a:latin typeface="Cambria Math"/>
                      </a:rPr>
                      <m:t>𝜌</m:t>
                    </m:r>
                  </m:oMath>
                </a14:m>
                <a:r>
                  <a:rPr lang="zh-CN" altLang="en-US" dirty="0">
                    <a:latin typeface="黑体" pitchFamily="49" charset="-122"/>
                    <a:ea typeface="黑体" pitchFamily="49" charset="-122"/>
                  </a:rPr>
                  <a:t>时 </a:t>
                </a:r>
                <a14:m>
                  <m:oMath xmlns:m="http://schemas.openxmlformats.org/officeDocument/2006/math">
                    <m:r>
                      <a:rPr lang="en-US" altLang="zh-CN" i="1">
                        <a:latin typeface="Cambria Math"/>
                      </a:rPr>
                      <m:t>𝐾𝐿</m:t>
                    </m:r>
                    <m:r>
                      <a:rPr lang="en-US" altLang="zh-CN" i="1">
                        <a:latin typeface="Cambria Math"/>
                      </a:rPr>
                      <m:t>(</m:t>
                    </m:r>
                    <m:r>
                      <a:rPr lang="zh-CN" altLang="en-US" i="1">
                        <a:latin typeface="Cambria Math"/>
                      </a:rPr>
                      <m:t>𝜌</m:t>
                    </m:r>
                    <m:r>
                      <a:rPr lang="en-US" altLang="zh-CN" i="1">
                        <a:latin typeface="Cambria Math"/>
                      </a:rPr>
                      <m:t>||</m:t>
                    </m:r>
                    <m:sPre>
                      <m:sPrePr>
                        <m:ctrlPr>
                          <a:rPr lang="en-US" altLang="zh-CN" i="1">
                            <a:latin typeface="Cambria Math" panose="02040503050406030204" pitchFamily="18" charset="0"/>
                          </a:rPr>
                        </m:ctrlPr>
                      </m:sPrePr>
                      <m:sub>
                        <m:r>
                          <a:rPr lang="zh-CN" altLang="en-US" i="1">
                            <a:latin typeface="Cambria Math"/>
                          </a:rPr>
                          <m:t>𝜌</m:t>
                        </m:r>
                      </m:sub>
                      <m:sup>
                        <m:r>
                          <a:rPr lang="en-US" altLang="zh-CN" i="1">
                            <a:latin typeface="Cambria Math"/>
                          </a:rPr>
                          <m:t>^</m:t>
                        </m:r>
                      </m:sup>
                      <m:e>
                        <m:r>
                          <a:rPr lang="en-US" altLang="zh-CN" i="1">
                            <a:latin typeface="Cambria Math"/>
                          </a:rPr>
                          <m:t>𝑗</m:t>
                        </m:r>
                      </m:e>
                    </m:sPre>
                    <m:r>
                      <a:rPr lang="en-US" altLang="zh-CN" i="1">
                        <a:latin typeface="Cambria Math"/>
                      </a:rPr>
                      <m:t>)</m:t>
                    </m:r>
                  </m:oMath>
                </a14:m>
                <a:r>
                  <a:rPr lang="en-US" altLang="zh-CN" dirty="0">
                    <a:latin typeface="黑体" pitchFamily="49" charset="-122"/>
                    <a:ea typeface="黑体" pitchFamily="49" charset="-122"/>
                  </a:rPr>
                  <a:t>=0</a:t>
                </a:r>
                <a:r>
                  <a:rPr lang="zh-CN" altLang="en-US" dirty="0">
                    <a:latin typeface="黑体" pitchFamily="49" charset="-122"/>
                    <a:ea typeface="黑体" pitchFamily="49" charset="-122"/>
                  </a:rPr>
                  <a:t>，并且随着 </a:t>
                </a:r>
                <a14:m>
                  <m:oMath xmlns:m="http://schemas.openxmlformats.org/officeDocument/2006/math">
                    <m:sPre>
                      <m:sPrePr>
                        <m:ctrlPr>
                          <a:rPr lang="en-US" altLang="zh-CN" i="1">
                            <a:latin typeface="Cambria Math" panose="02040503050406030204" pitchFamily="18" charset="0"/>
                          </a:rPr>
                        </m:ctrlPr>
                      </m:sPrePr>
                      <m:sub>
                        <m:r>
                          <a:rPr lang="zh-CN" altLang="en-US" i="1">
                            <a:latin typeface="Cambria Math"/>
                          </a:rPr>
                          <m:t>𝜌</m:t>
                        </m:r>
                      </m:sub>
                      <m:sup>
                        <m:r>
                          <a:rPr lang="en-US" altLang="zh-CN" i="1">
                            <a:latin typeface="Cambria Math"/>
                          </a:rPr>
                          <m:t>^</m:t>
                        </m:r>
                      </m:sup>
                      <m:e>
                        <m:r>
                          <a:rPr lang="en-US" altLang="zh-CN" i="1">
                            <a:latin typeface="Cambria Math"/>
                          </a:rPr>
                          <m:t>𝑗</m:t>
                        </m:r>
                      </m:e>
                    </m:sPre>
                  </m:oMath>
                </a14:m>
                <a:r>
                  <a:rPr lang="zh-CN" altLang="en-US" dirty="0">
                    <a:latin typeface="黑体" pitchFamily="49" charset="-122"/>
                    <a:ea typeface="黑体" pitchFamily="49" charset="-122"/>
                  </a:rPr>
                  <a:t>与</a:t>
                </a:r>
                <a14:m>
                  <m:oMath xmlns:m="http://schemas.openxmlformats.org/officeDocument/2006/math">
                    <m:r>
                      <a:rPr lang="zh-CN" altLang="en-US" i="1">
                        <a:latin typeface="Cambria Math"/>
                      </a:rPr>
                      <m:t>𝜌</m:t>
                    </m:r>
                  </m:oMath>
                </a14:m>
                <a:r>
                  <a:rPr lang="zh-CN" altLang="en-US" dirty="0">
                    <a:latin typeface="黑体" pitchFamily="49" charset="-122"/>
                    <a:ea typeface="黑体" pitchFamily="49" charset="-122"/>
                  </a:rPr>
                  <a:t>之间的差异增大而单调递增。</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482"/>
                </a:stretch>
              </a:blipFill>
            </p:spPr>
            <p:txBody>
              <a:bodyPr/>
              <a:lstStyle/>
              <a:p>
                <a:r>
                  <a:rPr lang="zh-CN" altLang="en-US">
                    <a:noFill/>
                  </a:rPr>
                  <a:t> </a:t>
                </a:r>
              </a:p>
            </p:txBody>
          </p:sp>
        </mc:Fallback>
      </mc:AlternateContent>
      <p:grpSp>
        <p:nvGrpSpPr>
          <p:cNvPr id="6" name="组合 5"/>
          <p:cNvGrpSpPr/>
          <p:nvPr/>
        </p:nvGrpSpPr>
        <p:grpSpPr>
          <a:xfrm>
            <a:off x="4655840" y="2780928"/>
            <a:ext cx="5077172" cy="3816424"/>
            <a:chOff x="3131840" y="2780928"/>
            <a:chExt cx="5077172" cy="3816424"/>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780928"/>
              <a:ext cx="507717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a:off x="4572000" y="5157192"/>
              <a:ext cx="0" cy="10081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5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692697"/>
            <a:ext cx="8229600" cy="5433467"/>
          </a:xfrm>
        </p:spPr>
        <p:txBody>
          <a:bodyPr>
            <a:normAutofit/>
          </a:bodyPr>
          <a:lstStyle/>
          <a:p>
            <a:r>
              <a:rPr lang="zh-CN" altLang="en-US" dirty="0">
                <a:latin typeface="黑体" pitchFamily="49" charset="-122"/>
                <a:ea typeface="黑体" pitchFamily="49" charset="-122"/>
              </a:rPr>
              <a:t>如果在</a:t>
            </a:r>
            <a:r>
              <a:rPr lang="en-US" altLang="zh-CN" dirty="0" err="1">
                <a:latin typeface="黑体" pitchFamily="49" charset="-122"/>
                <a:ea typeface="黑体" pitchFamily="49" charset="-122"/>
              </a:rPr>
              <a:t>AutoEncoder</a:t>
            </a:r>
            <a:r>
              <a:rPr lang="zh-CN" altLang="en-US" dirty="0">
                <a:latin typeface="黑体" pitchFamily="49" charset="-122"/>
                <a:ea typeface="黑体" pitchFamily="49" charset="-122"/>
              </a:rPr>
              <a:t>的基础上加上</a:t>
            </a:r>
            <a:r>
              <a:rPr lang="en-US" altLang="zh-CN" dirty="0">
                <a:solidFill>
                  <a:srgbClr val="FF0000"/>
                </a:solidFill>
                <a:latin typeface="黑体" pitchFamily="49" charset="-122"/>
                <a:ea typeface="黑体" pitchFamily="49" charset="-122"/>
              </a:rPr>
              <a:t>L1</a:t>
            </a:r>
            <a:r>
              <a:rPr lang="zh-CN" altLang="en-US" dirty="0">
                <a:solidFill>
                  <a:srgbClr val="FF0000"/>
                </a:solidFill>
                <a:latin typeface="黑体" pitchFamily="49" charset="-122"/>
                <a:ea typeface="黑体" pitchFamily="49" charset="-122"/>
              </a:rPr>
              <a:t>的</a:t>
            </a:r>
            <a:r>
              <a:rPr lang="en-US" altLang="zh-CN" dirty="0">
                <a:solidFill>
                  <a:srgbClr val="FF0000"/>
                </a:solidFill>
                <a:latin typeface="黑体" pitchFamily="49" charset="-122"/>
                <a:ea typeface="黑体" pitchFamily="49" charset="-122"/>
              </a:rPr>
              <a:t>Regularity</a:t>
            </a:r>
            <a:r>
              <a:rPr lang="zh-CN" altLang="en-US" dirty="0">
                <a:solidFill>
                  <a:srgbClr val="FF0000"/>
                </a:solidFill>
                <a:latin typeface="黑体" pitchFamily="49" charset="-122"/>
                <a:ea typeface="黑体" pitchFamily="49" charset="-122"/>
              </a:rPr>
              <a:t>限制</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L1</a:t>
            </a:r>
            <a:r>
              <a:rPr lang="zh-CN" altLang="en-US" dirty="0">
                <a:latin typeface="黑体" pitchFamily="49" charset="-122"/>
                <a:ea typeface="黑体" pitchFamily="49" charset="-122"/>
              </a:rPr>
              <a:t>主要是约束每一层中的节点中大部分都要为</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，只有少数不为</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，这就是</a:t>
            </a:r>
            <a:r>
              <a:rPr lang="en-US" altLang="zh-CN" dirty="0">
                <a:latin typeface="黑体" pitchFamily="49" charset="-122"/>
                <a:ea typeface="黑体" pitchFamily="49" charset="-122"/>
              </a:rPr>
              <a:t>Sparse</a:t>
            </a:r>
            <a:r>
              <a:rPr lang="zh-CN" altLang="en-US" dirty="0">
                <a:latin typeface="黑体" pitchFamily="49" charset="-122"/>
                <a:ea typeface="黑体" pitchFamily="49" charset="-122"/>
              </a:rPr>
              <a:t>名字的来源），就可以得到</a:t>
            </a:r>
            <a:r>
              <a:rPr lang="en-US" altLang="zh-CN" dirty="0">
                <a:latin typeface="黑体" pitchFamily="49" charset="-122"/>
                <a:ea typeface="黑体" pitchFamily="49" charset="-122"/>
              </a:rPr>
              <a:t>Sparse </a:t>
            </a:r>
            <a:r>
              <a:rPr lang="en-US" altLang="zh-CN" dirty="0" err="1">
                <a:latin typeface="黑体" pitchFamily="49" charset="-122"/>
                <a:ea typeface="黑体" pitchFamily="49" charset="-122"/>
              </a:rPr>
              <a:t>AutoEncoder</a:t>
            </a:r>
            <a:r>
              <a:rPr lang="zh-CN" altLang="en-US" dirty="0">
                <a:latin typeface="黑体" pitchFamily="49" charset="-122"/>
                <a:ea typeface="黑体" pitchFamily="49" charset="-122"/>
              </a:rPr>
              <a:t>法。</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2780928"/>
            <a:ext cx="6912768" cy="335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906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b="1" dirty="0">
                <a:latin typeface="黑体" pitchFamily="49" charset="-122"/>
                <a:ea typeface="黑体" pitchFamily="49" charset="-122"/>
              </a:rPr>
              <a:t>稀疏自编码器的两个原则：</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a:t>
                </a:r>
                <a:r>
                  <a:rPr lang="zh-CN" altLang="en-US" dirty="0" smtClean="0">
                    <a:latin typeface="黑体" pitchFamily="49" charset="-122"/>
                    <a:ea typeface="黑体" pitchFamily="49" charset="-122"/>
                  </a:rPr>
                  <a:t>：隐藏层向量是稀疏的，则向量</a:t>
                </a:r>
                <a:r>
                  <a:rPr lang="en-US" altLang="zh-CN" dirty="0" err="1" smtClean="0">
                    <a:latin typeface="黑体" pitchFamily="49" charset="-122"/>
                    <a:ea typeface="黑体" pitchFamily="49" charset="-122"/>
                  </a:rPr>
                  <a:t>ht</a:t>
                </a:r>
                <a:r>
                  <a:rPr lang="zh-CN" altLang="en-US" dirty="0" smtClean="0">
                    <a:latin typeface="黑体" pitchFamily="49" charset="-122"/>
                    <a:ea typeface="黑体" pitchFamily="49" charset="-122"/>
                  </a:rPr>
                  <a:t>有尽可能多的零元素；</a:t>
                </a:r>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2</a:t>
                </a:r>
                <a:r>
                  <a:rPr lang="zh-CN" altLang="en-US" dirty="0">
                    <a:latin typeface="黑体" pitchFamily="49" charset="-122"/>
                    <a:ea typeface="黑体" pitchFamily="49" charset="-122"/>
                  </a:rPr>
                  <a:t>：输出层的数据</a:t>
                </a:r>
                <a14:m>
                  <m:oMath xmlns:m="http://schemas.openxmlformats.org/officeDocument/2006/math">
                    <m:acc>
                      <m:accPr>
                        <m:chr m:val="̂"/>
                        <m:ctrlPr>
                          <a:rPr lang="zh-CN" altLang="en-US"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𝑡</m:t>
                            </m:r>
                          </m:sup>
                        </m:sSup>
                      </m:e>
                    </m:acc>
                  </m:oMath>
                </a14:m>
                <a:r>
                  <a:rPr lang="zh-CN" altLang="en-US" dirty="0">
                    <a:latin typeface="黑体" pitchFamily="49" charset="-122"/>
                    <a:ea typeface="黑体" pitchFamily="49" charset="-122"/>
                  </a:rPr>
                  <a:t>能够尽可能的还原输入层数据</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𝑥</m:t>
                        </m:r>
                      </m:e>
                      <m:sup>
                        <m:r>
                          <a:rPr lang="en-US" altLang="zh-CN" b="0" i="1" smtClean="0">
                            <a:latin typeface="Cambria Math"/>
                          </a:rPr>
                          <m:t>𝑡</m:t>
                        </m:r>
                      </m:sup>
                    </m:sSup>
                  </m:oMath>
                </a14:m>
                <a:endParaRPr lang="zh-CN" altLang="en-US" dirty="0">
                  <a:latin typeface="黑体" pitchFamily="49" charset="-122"/>
                  <a:ea typeface="黑体" pitchFamily="49" charset="-122"/>
                </a:endParaRPr>
              </a:p>
              <a:p>
                <a:endParaRPr lang="zh-CN" altLang="en-US" dirty="0">
                  <a:latin typeface="黑体" pitchFamily="49" charset="-122"/>
                  <a:ea typeface="黑体"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052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b="1" dirty="0">
                <a:latin typeface="黑体" pitchFamily="49" charset="-122"/>
                <a:ea typeface="黑体" pitchFamily="49" charset="-122"/>
              </a:rPr>
              <a:t>稀疏编码器的应用：</a:t>
            </a:r>
          </a:p>
        </p:txBody>
      </p:sp>
      <p:sp>
        <p:nvSpPr>
          <p:cNvPr id="3" name="内容占位符 2"/>
          <p:cNvSpPr>
            <a:spLocks noGrp="1"/>
          </p:cNvSpPr>
          <p:nvPr>
            <p:ph idx="1"/>
          </p:nvPr>
        </p:nvSpPr>
        <p:spPr/>
        <p:txBody>
          <a:bodyPr>
            <a:normAutofit/>
          </a:bodyPr>
          <a:lstStyle/>
          <a:p>
            <a:r>
              <a:rPr lang="zh-CN" altLang="en-US" b="1" dirty="0">
                <a:solidFill>
                  <a:srgbClr val="FF0000"/>
                </a:solidFill>
                <a:latin typeface="Times New Roman" pitchFamily="18" charset="0"/>
                <a:ea typeface="黑体" pitchFamily="49" charset="-122"/>
                <a:cs typeface="Times New Roman" pitchFamily="18" charset="0"/>
              </a:rPr>
              <a:t>（论文）</a:t>
            </a:r>
            <a:r>
              <a:rPr lang="en-US" altLang="zh-CN" b="1" dirty="0">
                <a:solidFill>
                  <a:srgbClr val="FF0000"/>
                </a:solidFill>
                <a:latin typeface="Times New Roman" pitchFamily="18" charset="0"/>
                <a:ea typeface="黑体" pitchFamily="49" charset="-122"/>
                <a:cs typeface="Times New Roman" pitchFamily="18" charset="0"/>
              </a:rPr>
              <a:t>KATE: K-Competitive </a:t>
            </a:r>
            <a:r>
              <a:rPr lang="en-US" altLang="zh-CN" b="1" dirty="0" err="1">
                <a:solidFill>
                  <a:srgbClr val="FF0000"/>
                </a:solidFill>
                <a:latin typeface="Times New Roman" pitchFamily="18" charset="0"/>
                <a:ea typeface="黑体" pitchFamily="49" charset="-122"/>
                <a:cs typeface="Times New Roman" pitchFamily="18" charset="0"/>
              </a:rPr>
              <a:t>Autoencoder</a:t>
            </a:r>
            <a:r>
              <a:rPr lang="en-US" altLang="zh-CN" b="1" dirty="0">
                <a:solidFill>
                  <a:srgbClr val="FF0000"/>
                </a:solidFill>
                <a:latin typeface="Times New Roman" pitchFamily="18" charset="0"/>
                <a:ea typeface="黑体" pitchFamily="49" charset="-122"/>
                <a:cs typeface="Times New Roman" pitchFamily="18" charset="0"/>
              </a:rPr>
              <a:t> for Text</a:t>
            </a:r>
            <a:r>
              <a:rPr lang="zh-CN" altLang="en-US" b="1" dirty="0">
                <a:latin typeface="黑体" pitchFamily="49" charset="-122"/>
                <a:ea typeface="黑体" pitchFamily="49" charset="-122"/>
              </a:rPr>
              <a:t>（一种改进的自动编码器应用，得到文本的向量表示 </a:t>
            </a:r>
            <a:r>
              <a:rPr lang="en-US" altLang="zh-CN" b="1" dirty="0">
                <a:latin typeface="黑体" pitchFamily="49" charset="-122"/>
                <a:ea typeface="黑体" pitchFamily="49" charset="-122"/>
              </a:rPr>
              <a:t>KDD2017</a:t>
            </a:r>
            <a:r>
              <a:rPr lang="zh-CN" altLang="en-US" b="1" dirty="0">
                <a:latin typeface="黑体" pitchFamily="49" charset="-122"/>
                <a:ea typeface="黑体" pitchFamily="49" charset="-122"/>
              </a:rPr>
              <a:t>）</a:t>
            </a:r>
          </a:p>
        </p:txBody>
      </p:sp>
      <p:grpSp>
        <p:nvGrpSpPr>
          <p:cNvPr id="6" name="组合 5"/>
          <p:cNvGrpSpPr/>
          <p:nvPr/>
        </p:nvGrpSpPr>
        <p:grpSpPr>
          <a:xfrm>
            <a:off x="3071664" y="3140968"/>
            <a:ext cx="6552728" cy="3256012"/>
            <a:chOff x="1547664" y="3140968"/>
            <a:chExt cx="6552728" cy="3256012"/>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140968"/>
              <a:ext cx="6552728" cy="325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1979712" y="4941168"/>
              <a:ext cx="54726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198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b="1" dirty="0">
                <a:latin typeface="黑体" pitchFamily="49" charset="-122"/>
                <a:ea typeface="黑体" pitchFamily="49" charset="-122"/>
              </a:rPr>
              <a:t>思想：</a:t>
            </a:r>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en-US" altLang="zh-CN" dirty="0">
                <a:latin typeface="黑体" pitchFamily="49" charset="-122"/>
                <a:ea typeface="黑体" pitchFamily="49" charset="-122"/>
              </a:rPr>
              <a:t>Encoder</a:t>
            </a:r>
            <a:r>
              <a:rPr lang="zh-CN" altLang="en-US" dirty="0">
                <a:latin typeface="黑体" pitchFamily="49" charset="-122"/>
                <a:ea typeface="黑体" pitchFamily="49" charset="-122"/>
              </a:rPr>
              <a:t>得到中间向量</a:t>
            </a:r>
            <a:r>
              <a:rPr lang="en-US" altLang="zh-CN" dirty="0">
                <a:latin typeface="黑体" pitchFamily="49" charset="-122"/>
                <a:ea typeface="黑体" pitchFamily="49" charset="-122"/>
              </a:rPr>
              <a:t>code</a:t>
            </a:r>
            <a:r>
              <a:rPr lang="zh-CN" altLang="en-US" dirty="0">
                <a:latin typeface="黑体" pitchFamily="49" charset="-122"/>
                <a:ea typeface="黑体" pitchFamily="49" charset="-122"/>
              </a:rPr>
              <a:t>的过程中，神经元之间的</a:t>
            </a:r>
            <a:r>
              <a:rPr lang="zh-CN" altLang="en-US" dirty="0">
                <a:solidFill>
                  <a:srgbClr val="FF0000"/>
                </a:solidFill>
                <a:latin typeface="黑体" pitchFamily="49" charset="-122"/>
                <a:ea typeface="黑体" pitchFamily="49" charset="-122"/>
              </a:rPr>
              <a:t>权重是不一样的</a:t>
            </a:r>
            <a:r>
              <a:rPr lang="zh-CN" altLang="en-US" dirty="0">
                <a:latin typeface="黑体" pitchFamily="49" charset="-122"/>
                <a:ea typeface="黑体" pitchFamily="49" charset="-122"/>
              </a:rPr>
              <a:t>，有些神经元重要，有些神经元不重要。</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2</a:t>
            </a:r>
            <a:r>
              <a:rPr lang="zh-CN" altLang="en-US" dirty="0">
                <a:latin typeface="黑体" pitchFamily="49" charset="-122"/>
                <a:ea typeface="黑体" pitchFamily="49" charset="-122"/>
              </a:rPr>
              <a:t>：选择经过激活函数得到</a:t>
            </a:r>
            <a:r>
              <a:rPr lang="en-US" altLang="zh-CN" dirty="0">
                <a:latin typeface="黑体" pitchFamily="49" charset="-122"/>
                <a:ea typeface="黑体" pitchFamily="49" charset="-122"/>
              </a:rPr>
              <a:t>z</a:t>
            </a:r>
            <a:r>
              <a:rPr lang="zh-CN" altLang="en-US" dirty="0">
                <a:latin typeface="黑体" pitchFamily="49" charset="-122"/>
                <a:ea typeface="黑体" pitchFamily="49" charset="-122"/>
              </a:rPr>
              <a:t>中</a:t>
            </a:r>
            <a:r>
              <a:rPr lang="zh-CN" altLang="en-US" dirty="0">
                <a:solidFill>
                  <a:srgbClr val="FF0000"/>
                </a:solidFill>
                <a:latin typeface="黑体" pitchFamily="49" charset="-122"/>
                <a:ea typeface="黑体" pitchFamily="49" charset="-122"/>
              </a:rPr>
              <a:t>最具竞争力的</a:t>
            </a:r>
            <a:r>
              <a:rPr lang="en-US" altLang="zh-CN" dirty="0">
                <a:solidFill>
                  <a:srgbClr val="FF0000"/>
                </a:solidFill>
                <a:latin typeface="黑体" pitchFamily="49" charset="-122"/>
                <a:ea typeface="黑体" pitchFamily="49" charset="-122"/>
              </a:rPr>
              <a:t>k</a:t>
            </a:r>
            <a:r>
              <a:rPr lang="zh-CN" altLang="en-US" dirty="0">
                <a:solidFill>
                  <a:srgbClr val="FF0000"/>
                </a:solidFill>
                <a:latin typeface="黑体" pitchFamily="49" charset="-122"/>
                <a:ea typeface="黑体" pitchFamily="49" charset="-122"/>
              </a:rPr>
              <a:t>个神经元</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神经元的取值绝对值最大的</a:t>
            </a:r>
            <a:r>
              <a:rPr lang="en-US" altLang="zh-CN" dirty="0">
                <a:latin typeface="黑体" pitchFamily="49" charset="-122"/>
                <a:ea typeface="黑体" pitchFamily="49" charset="-122"/>
              </a:rPr>
              <a:t>k</a:t>
            </a:r>
            <a:r>
              <a:rPr lang="zh-CN" altLang="en-US" dirty="0">
                <a:latin typeface="黑体" pitchFamily="49" charset="-122"/>
                <a:ea typeface="黑体" pitchFamily="49" charset="-122"/>
              </a:rPr>
              <a:t>个</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作为胜利者，其余的作为失败者</a:t>
            </a:r>
          </a:p>
        </p:txBody>
      </p:sp>
    </p:spTree>
    <p:extLst>
      <p:ext uri="{BB962C8B-B14F-4D97-AF65-F5344CB8AC3E}">
        <p14:creationId xmlns:p14="http://schemas.microsoft.com/office/powerpoint/2010/main" val="3880947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5600" y="4941168"/>
            <a:ext cx="7092280" cy="1656184"/>
          </a:xfrm>
        </p:spPr>
        <p:txBody>
          <a:bodyPr>
            <a:noAutofit/>
          </a:bodyPr>
          <a:lstStyle/>
          <a:p>
            <a:r>
              <a:rPr lang="zh-CN" altLang="en-US" dirty="0">
                <a:latin typeface="黑体" pitchFamily="49" charset="-122"/>
                <a:ea typeface="黑体" pitchFamily="49" charset="-122"/>
              </a:rPr>
              <a:t>这样就对神经元的能量进行了再分配，使得重要的神经元得到了加强，不重要的神经元失活</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648" y="260648"/>
            <a:ext cx="612068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24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b="1" dirty="0">
                <a:latin typeface="黑体" pitchFamily="49" charset="-122"/>
                <a:ea typeface="黑体" pitchFamily="49" charset="-122"/>
              </a:rPr>
              <a:t>关于预训练和深度学习：</a:t>
            </a:r>
          </a:p>
        </p:txBody>
      </p:sp>
      <p:sp>
        <p:nvSpPr>
          <p:cNvPr id="3" name="内容占位符 2"/>
          <p:cNvSpPr>
            <a:spLocks noGrp="1"/>
          </p:cNvSpPr>
          <p:nvPr>
            <p:ph idx="1"/>
          </p:nvPr>
        </p:nvSpPr>
        <p:spPr/>
        <p:txBody>
          <a:bodyPr>
            <a:normAutofit/>
          </a:bodyPr>
          <a:lstStyle/>
          <a:p>
            <a:r>
              <a:rPr lang="zh-CN" altLang="en-US" dirty="0">
                <a:latin typeface="黑体" pitchFamily="49" charset="-122"/>
                <a:ea typeface="黑体" pitchFamily="49" charset="-122"/>
              </a:rPr>
              <a:t>对于一个深度网络，这种逐层预训练的方法，正是前面介绍的这种</a:t>
            </a:r>
            <a:r>
              <a:rPr lang="en-US" altLang="zh-CN" dirty="0">
                <a:latin typeface="黑体" pitchFamily="49" charset="-122"/>
                <a:ea typeface="黑体" pitchFamily="49" charset="-122"/>
              </a:rPr>
              <a:t>Stacked Auto-Encoder</a:t>
            </a:r>
            <a:r>
              <a:rPr lang="zh-CN" altLang="en-US" dirty="0">
                <a:latin typeface="黑体" pitchFamily="49" charset="-122"/>
                <a:ea typeface="黑体" pitchFamily="49" charset="-122"/>
              </a:rPr>
              <a:t>。对于常见的分类任务，一般分为以下两个阶段：</a:t>
            </a:r>
            <a:endParaRPr lang="en-US" altLang="zh-CN" dirty="0">
              <a:latin typeface="黑体" pitchFamily="49" charset="-122"/>
              <a:ea typeface="黑体" pitchFamily="49" charset="-122"/>
            </a:endParaRPr>
          </a:p>
          <a:p>
            <a:r>
              <a:rPr lang="en-US" altLang="zh-CN" dirty="0">
                <a:solidFill>
                  <a:srgbClr val="FF0000"/>
                </a:solidFill>
                <a:latin typeface="黑体" pitchFamily="49" charset="-122"/>
                <a:ea typeface="黑体" pitchFamily="49" charset="-122"/>
              </a:rPr>
              <a:t>layer-wise pre-training </a:t>
            </a:r>
            <a:r>
              <a:rPr lang="zh-CN" altLang="en-US" dirty="0">
                <a:solidFill>
                  <a:srgbClr val="FF0000"/>
                </a:solidFill>
                <a:latin typeface="黑体" pitchFamily="49" charset="-122"/>
                <a:ea typeface="黑体" pitchFamily="49" charset="-122"/>
              </a:rPr>
              <a:t>（逐层预训练）</a:t>
            </a:r>
            <a:endParaRPr lang="en-US" altLang="zh-CN" dirty="0">
              <a:solidFill>
                <a:srgbClr val="FF0000"/>
              </a:solidFill>
              <a:latin typeface="黑体" pitchFamily="49" charset="-122"/>
              <a:ea typeface="黑体" pitchFamily="49" charset="-122"/>
            </a:endParaRPr>
          </a:p>
          <a:p>
            <a:r>
              <a:rPr lang="en-US" altLang="zh-CN" dirty="0" err="1">
                <a:solidFill>
                  <a:srgbClr val="FF0000"/>
                </a:solidFill>
                <a:latin typeface="黑体" pitchFamily="49" charset="-122"/>
                <a:ea typeface="黑体" pitchFamily="49" charset="-122"/>
              </a:rPr>
              <a:t>fune</a:t>
            </a:r>
            <a:r>
              <a:rPr lang="en-US" altLang="zh-CN" dirty="0">
                <a:solidFill>
                  <a:srgbClr val="FF0000"/>
                </a:solidFill>
                <a:latin typeface="黑体" pitchFamily="49" charset="-122"/>
                <a:ea typeface="黑体" pitchFamily="49" charset="-122"/>
              </a:rPr>
              <a:t>-tuning </a:t>
            </a:r>
            <a:r>
              <a:rPr lang="zh-CN" altLang="en-US" dirty="0">
                <a:solidFill>
                  <a:srgbClr val="FF0000"/>
                </a:solidFill>
                <a:latin typeface="黑体" pitchFamily="49" charset="-122"/>
                <a:ea typeface="黑体" pitchFamily="49" charset="-122"/>
              </a:rPr>
              <a:t>（微调）</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4298157"/>
            <a:ext cx="68580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999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5D179C6-21D9-4B55-86B2-5E615EE44C43}"/>
              </a:ext>
            </a:extLst>
          </p:cNvPr>
          <p:cNvSpPr>
            <a:spLocks noGrp="1"/>
          </p:cNvSpPr>
          <p:nvPr>
            <p:ph type="ctrTitle"/>
          </p:nvPr>
        </p:nvSpPr>
        <p:spPr/>
        <p:txBody>
          <a:bodyPr>
            <a:normAutofit/>
          </a:bodyPr>
          <a:lstStyle/>
          <a:p>
            <a:r>
              <a:rPr lang="zh-CN" altLang="en-US" dirty="0" smtClean="0"/>
              <a:t>多维缩放</a:t>
            </a:r>
            <a:r>
              <a:rPr lang="en-US" altLang="zh-CN" dirty="0"/>
              <a:t>-</a:t>
            </a:r>
            <a:r>
              <a:rPr lang="en-US" altLang="zh-CN" dirty="0" smtClean="0"/>
              <a:t>MDS</a:t>
            </a:r>
            <a:r>
              <a:rPr lang="en-US" altLang="zh-CN" dirty="0"/>
              <a:t/>
            </a:r>
            <a:br>
              <a:rPr lang="en-US" altLang="zh-CN" dirty="0"/>
            </a:br>
            <a:r>
              <a:rPr lang="en-US" altLang="zh-CN" dirty="0"/>
              <a:t>Multiple Dimension </a:t>
            </a:r>
            <a:r>
              <a:rPr lang="en-US" altLang="zh-CN" dirty="0" smtClean="0"/>
              <a:t>Scaling</a:t>
            </a:r>
            <a:endParaRPr lang="zh-CN" altLang="en-US" dirty="0"/>
          </a:p>
        </p:txBody>
      </p:sp>
      <p:sp>
        <p:nvSpPr>
          <p:cNvPr id="3" name="副标题 2">
            <a:extLst>
              <a:ext uri="{FF2B5EF4-FFF2-40B4-BE49-F238E27FC236}">
                <a16:creationId xmlns:a16="http://schemas.microsoft.com/office/drawing/2014/main" xmlns="" id="{09403950-2896-40DA-9063-A80E9235A3DE}"/>
              </a:ext>
            </a:extLst>
          </p:cNvPr>
          <p:cNvSpPr>
            <a:spLocks noGrp="1"/>
          </p:cNvSpPr>
          <p:nvPr>
            <p:ph type="subTitle" idx="1"/>
          </p:nvPr>
        </p:nvSpPr>
        <p:spPr>
          <a:xfrm>
            <a:off x="1524000" y="4980264"/>
            <a:ext cx="9144000" cy="1655762"/>
          </a:xfrm>
        </p:spPr>
        <p:txBody>
          <a:bodyPr/>
          <a:lstStyle/>
          <a:p>
            <a:r>
              <a:rPr lang="zh-CN" altLang="en-US" dirty="0"/>
              <a:t>吴盈</a:t>
            </a:r>
            <a:r>
              <a:rPr lang="zh-CN" altLang="en-US" dirty="0" smtClean="0"/>
              <a:t>娇</a:t>
            </a:r>
            <a:endParaRPr lang="en-US" altLang="zh-CN" dirty="0" smtClean="0"/>
          </a:p>
          <a:p>
            <a:r>
              <a:rPr lang="en-US" altLang="zh-CN" dirty="0" smtClean="0"/>
              <a:t>51174500052</a:t>
            </a:r>
            <a:endParaRPr lang="zh-CN" altLang="en-US" dirty="0"/>
          </a:p>
        </p:txBody>
      </p:sp>
    </p:spTree>
    <p:extLst>
      <p:ext uri="{BB962C8B-B14F-4D97-AF65-F5344CB8AC3E}">
        <p14:creationId xmlns:p14="http://schemas.microsoft.com/office/powerpoint/2010/main" val="36971761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Number_1">
            <a:hlinkClick r:id="rId21" action="ppaction://hlinksldjump"/>
          </p:cNvPr>
          <p:cNvSpPr/>
          <p:nvPr>
            <p:custDataLst>
              <p:tags r:id="rId2"/>
            </p:custDataLst>
          </p:nvPr>
        </p:nvSpPr>
        <p:spPr>
          <a:xfrm>
            <a:off x="4661136" y="1517216"/>
            <a:ext cx="475654" cy="46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01</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65" name="MH_Number_2">
            <a:hlinkClick r:id="rId22" action="ppaction://hlinksldjump"/>
          </p:cNvPr>
          <p:cNvSpPr/>
          <p:nvPr>
            <p:custDataLst>
              <p:tags r:id="rId3"/>
            </p:custDataLst>
          </p:nvPr>
        </p:nvSpPr>
        <p:spPr>
          <a:xfrm>
            <a:off x="4661136" y="2389495"/>
            <a:ext cx="475654" cy="46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02</a:t>
            </a:r>
          </a:p>
        </p:txBody>
      </p:sp>
      <p:sp>
        <p:nvSpPr>
          <p:cNvPr id="68" name="MH_Number_3">
            <a:hlinkClick r:id="rId23" action="ppaction://hlinksldjump"/>
          </p:cNvPr>
          <p:cNvSpPr/>
          <p:nvPr>
            <p:custDataLst>
              <p:tags r:id="rId4"/>
            </p:custDataLst>
          </p:nvPr>
        </p:nvSpPr>
        <p:spPr>
          <a:xfrm>
            <a:off x="4661136" y="3261774"/>
            <a:ext cx="475654" cy="46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03</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71" name="MH_Number_4">
            <a:hlinkClick r:id="rId23" action="ppaction://hlinksldjump"/>
          </p:cNvPr>
          <p:cNvSpPr/>
          <p:nvPr>
            <p:custDataLst>
              <p:tags r:id="rId5"/>
            </p:custDataLst>
          </p:nvPr>
        </p:nvSpPr>
        <p:spPr>
          <a:xfrm>
            <a:off x="4661136" y="4134053"/>
            <a:ext cx="475654" cy="46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04</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74" name="MH_Number_5">
            <a:hlinkClick r:id="rId23" action="ppaction://hlinksldjump"/>
          </p:cNvPr>
          <p:cNvSpPr/>
          <p:nvPr>
            <p:custDataLst>
              <p:tags r:id="rId6"/>
            </p:custDataLst>
          </p:nvPr>
        </p:nvSpPr>
        <p:spPr>
          <a:xfrm>
            <a:off x="4661136" y="5006332"/>
            <a:ext cx="475654" cy="46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05</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6" name="MH_Entry_1">
            <a:hlinkClick r:id="rId21" action="ppaction://hlinksldjump"/>
          </p:cNvPr>
          <p:cNvSpPr txBox="1"/>
          <p:nvPr>
            <p:custDataLst>
              <p:tags r:id="rId7"/>
            </p:custDataLst>
          </p:nvPr>
        </p:nvSpPr>
        <p:spPr>
          <a:xfrm>
            <a:off x="5483456" y="1581034"/>
            <a:ext cx="4933084" cy="295807"/>
          </a:xfrm>
          <a:prstGeom prst="rect">
            <a:avLst/>
          </a:prstGeom>
          <a:noFill/>
        </p:spPr>
        <p:txBody>
          <a:bodyPr wrap="square" lIns="0" tIns="0" rIns="0" bIns="0" rtlCol="0" anchor="ctr" anchorCtr="0">
            <a:normAutofit/>
          </a:bodyPr>
          <a:lstStyle/>
          <a:p>
            <a:r>
              <a:rPr lang="en-US" altLang="zh-CN" smtClean="0">
                <a:latin typeface="+mn-ea"/>
              </a:rPr>
              <a:t>K</a:t>
            </a:r>
            <a:r>
              <a:rPr lang="zh-CN" altLang="en-US" smtClean="0">
                <a:latin typeface="+mn-ea"/>
              </a:rPr>
              <a:t>近邻学习及降维思想</a:t>
            </a:r>
            <a:endParaRPr lang="zh-CN" altLang="en-US" dirty="0">
              <a:latin typeface="+mn-ea"/>
            </a:endParaRPr>
          </a:p>
        </p:txBody>
      </p:sp>
      <p:sp>
        <p:nvSpPr>
          <p:cNvPr id="96" name="MH_Entry_2">
            <a:hlinkClick r:id="rId22" action="ppaction://hlinksldjump"/>
          </p:cNvPr>
          <p:cNvSpPr txBox="1"/>
          <p:nvPr>
            <p:custDataLst>
              <p:tags r:id="rId8"/>
            </p:custDataLst>
          </p:nvPr>
        </p:nvSpPr>
        <p:spPr>
          <a:xfrm>
            <a:off x="5483456" y="2452499"/>
            <a:ext cx="4933084" cy="295807"/>
          </a:xfrm>
          <a:prstGeom prst="rect">
            <a:avLst/>
          </a:prstGeom>
          <a:noFill/>
        </p:spPr>
        <p:txBody>
          <a:bodyPr wrap="square" lIns="0" tIns="0" rIns="0" bIns="0" rtlCol="0" anchor="ctr" anchorCtr="0">
            <a:normAutofit/>
          </a:bodyPr>
          <a:lstStyle/>
          <a:p>
            <a:r>
              <a:rPr lang="en-US" altLang="zh-CN" smtClean="0">
                <a:latin typeface="+mn-ea"/>
              </a:rPr>
              <a:t>MDS</a:t>
            </a:r>
            <a:r>
              <a:rPr lang="zh-CN" altLang="en-US" smtClean="0">
                <a:latin typeface="+mn-ea"/>
              </a:rPr>
              <a:t>主要思想及公式</a:t>
            </a:r>
            <a:endParaRPr lang="zh-CN" altLang="en-US" dirty="0">
              <a:latin typeface="+mn-ea"/>
            </a:endParaRPr>
          </a:p>
        </p:txBody>
      </p:sp>
      <p:sp>
        <p:nvSpPr>
          <p:cNvPr id="97" name="MH_Entry_3">
            <a:hlinkClick r:id="rId23" action="ppaction://hlinksldjump"/>
          </p:cNvPr>
          <p:cNvSpPr txBox="1"/>
          <p:nvPr>
            <p:custDataLst>
              <p:tags r:id="rId9"/>
            </p:custDataLst>
          </p:nvPr>
        </p:nvSpPr>
        <p:spPr>
          <a:xfrm>
            <a:off x="5483456" y="3323964"/>
            <a:ext cx="4933084" cy="295807"/>
          </a:xfrm>
          <a:prstGeom prst="rect">
            <a:avLst/>
          </a:prstGeom>
          <a:noFill/>
        </p:spPr>
        <p:txBody>
          <a:bodyPr wrap="square" lIns="0" tIns="0" rIns="0" bIns="0" rtlCol="0" anchor="ctr" anchorCtr="0">
            <a:normAutofit/>
          </a:bodyPr>
          <a:lstStyle/>
          <a:p>
            <a:r>
              <a:rPr lang="zh-CN" altLang="en-US" smtClean="0">
                <a:latin typeface="+mn-ea"/>
              </a:rPr>
              <a:t>特征值分解和奇异值分解</a:t>
            </a:r>
            <a:endParaRPr lang="zh-CN" altLang="en-US" dirty="0">
              <a:latin typeface="+mn-ea"/>
            </a:endParaRPr>
          </a:p>
        </p:txBody>
      </p:sp>
      <p:sp>
        <p:nvSpPr>
          <p:cNvPr id="98" name="MH_Entry_4">
            <a:hlinkClick r:id="rId23" action="ppaction://hlinksldjump"/>
          </p:cNvPr>
          <p:cNvSpPr txBox="1"/>
          <p:nvPr>
            <p:custDataLst>
              <p:tags r:id="rId10"/>
            </p:custDataLst>
          </p:nvPr>
        </p:nvSpPr>
        <p:spPr>
          <a:xfrm>
            <a:off x="5483456" y="4195429"/>
            <a:ext cx="4933084" cy="295807"/>
          </a:xfrm>
          <a:prstGeom prst="rect">
            <a:avLst/>
          </a:prstGeom>
          <a:noFill/>
        </p:spPr>
        <p:txBody>
          <a:bodyPr wrap="square" lIns="0" tIns="0" rIns="0" bIns="0" rtlCol="0" anchor="ctr" anchorCtr="0">
            <a:normAutofit/>
          </a:bodyPr>
          <a:lstStyle/>
          <a:p>
            <a:r>
              <a:rPr lang="en-US" altLang="zh-CN" smtClean="0">
                <a:latin typeface="+mn-ea"/>
              </a:rPr>
              <a:t>MDS</a:t>
            </a:r>
            <a:r>
              <a:rPr lang="zh-CN" altLang="en-US" smtClean="0">
                <a:latin typeface="+mn-ea"/>
              </a:rPr>
              <a:t>算法描述及实例</a:t>
            </a:r>
            <a:endParaRPr lang="zh-CN" altLang="en-US" dirty="0">
              <a:latin typeface="+mn-ea"/>
            </a:endParaRPr>
          </a:p>
        </p:txBody>
      </p:sp>
      <p:sp>
        <p:nvSpPr>
          <p:cNvPr id="99" name="MH_Entry_5">
            <a:hlinkClick r:id="rId23" action="ppaction://hlinksldjump"/>
          </p:cNvPr>
          <p:cNvSpPr txBox="1"/>
          <p:nvPr>
            <p:custDataLst>
              <p:tags r:id="rId11"/>
            </p:custDataLst>
          </p:nvPr>
        </p:nvSpPr>
        <p:spPr>
          <a:xfrm>
            <a:off x="5483456" y="5066894"/>
            <a:ext cx="4933084" cy="295807"/>
          </a:xfrm>
          <a:prstGeom prst="rect">
            <a:avLst/>
          </a:prstGeom>
          <a:noFill/>
        </p:spPr>
        <p:txBody>
          <a:bodyPr wrap="square" lIns="0" tIns="0" rIns="0" bIns="0" rtlCol="0" anchor="ctr" anchorCtr="0">
            <a:normAutofit/>
          </a:bodyPr>
          <a:lstStyle/>
          <a:p>
            <a:r>
              <a:rPr lang="zh-CN" altLang="en-US" dirty="0" smtClean="0">
                <a:latin typeface="+mn-ea"/>
              </a:rPr>
              <a:t>算法</a:t>
            </a:r>
            <a:r>
              <a:rPr lang="zh-CN" altLang="en-US" dirty="0">
                <a:latin typeface="+mn-ea"/>
              </a:rPr>
              <a:t>总结</a:t>
            </a:r>
          </a:p>
        </p:txBody>
      </p:sp>
      <p:sp>
        <p:nvSpPr>
          <p:cNvPr id="23" name="MH_Others_1"/>
          <p:cNvSpPr/>
          <p:nvPr>
            <p:custDataLst>
              <p:tags r:id="rId12"/>
            </p:custDataLst>
          </p:nvPr>
        </p:nvSpPr>
        <p:spPr>
          <a:xfrm>
            <a:off x="5125129" y="1581033"/>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24" name="MH_Others_2"/>
          <p:cNvSpPr/>
          <p:nvPr>
            <p:custDataLst>
              <p:tags r:id="rId13"/>
            </p:custDataLst>
          </p:nvPr>
        </p:nvSpPr>
        <p:spPr>
          <a:xfrm>
            <a:off x="5125129" y="2453312"/>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25" name="MH_Others_3"/>
          <p:cNvSpPr/>
          <p:nvPr>
            <p:custDataLst>
              <p:tags r:id="rId14"/>
            </p:custDataLst>
          </p:nvPr>
        </p:nvSpPr>
        <p:spPr>
          <a:xfrm>
            <a:off x="5125129" y="3325591"/>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26" name="MH_Others_4"/>
          <p:cNvSpPr/>
          <p:nvPr>
            <p:custDataLst>
              <p:tags r:id="rId15"/>
            </p:custDataLst>
          </p:nvPr>
        </p:nvSpPr>
        <p:spPr>
          <a:xfrm>
            <a:off x="5125129" y="4197870"/>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27" name="MH_Others_5"/>
          <p:cNvSpPr/>
          <p:nvPr>
            <p:custDataLst>
              <p:tags r:id="rId16"/>
            </p:custDataLst>
          </p:nvPr>
        </p:nvSpPr>
        <p:spPr>
          <a:xfrm>
            <a:off x="5125129" y="5070149"/>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chemeClr val="tx1"/>
                </a:solidFill>
                <a:latin typeface="华文细黑" panose="02010600040101010101" pitchFamily="2" charset="-122"/>
                <a:ea typeface="华文细黑" panose="02010600040101010101" pitchFamily="2" charset="-122"/>
              </a:rPr>
              <a:t>-</a:t>
            </a:r>
            <a:endParaRPr lang="zh-CN" altLang="en-US" sz="2400">
              <a:solidFill>
                <a:schemeClr val="tx1"/>
              </a:solidFill>
              <a:latin typeface="华文细黑" panose="02010600040101010101" pitchFamily="2" charset="-122"/>
              <a:ea typeface="华文细黑" panose="02010600040101010101" pitchFamily="2" charset="-122"/>
            </a:endParaRPr>
          </a:p>
        </p:txBody>
      </p:sp>
      <p:sp>
        <p:nvSpPr>
          <p:cNvPr id="28" name="MH_Others_6"/>
          <p:cNvSpPr txBox="1"/>
          <p:nvPr>
            <p:custDataLst>
              <p:tags r:id="rId17"/>
            </p:custDataLst>
          </p:nvPr>
        </p:nvSpPr>
        <p:spPr>
          <a:xfrm rot="16200000">
            <a:off x="160407" y="2737680"/>
            <a:ext cx="5808000" cy="1862048"/>
          </a:xfrm>
          <a:prstGeom prst="rect">
            <a:avLst/>
          </a:prstGeom>
          <a:noFill/>
        </p:spPr>
        <p:txBody>
          <a:bodyPr wrap="square" rtlCol="0">
            <a:noAutofit/>
          </a:bodyPr>
          <a:lstStyle/>
          <a:p>
            <a:r>
              <a:rPr lang="en-US" altLang="zh-CN" sz="11500" dirty="0">
                <a:solidFill>
                  <a:schemeClr val="accent1">
                    <a:lumMod val="60000"/>
                    <a:lumOff val="40000"/>
                  </a:schemeClr>
                </a:solidFill>
                <a:latin typeface="Calisto MT" pitchFamily="18" charset="0"/>
                <a:cs typeface="Arial" pitchFamily="34" charset="0"/>
              </a:rPr>
              <a:t>Contents</a:t>
            </a:r>
            <a:endParaRPr lang="zh-CN" altLang="en-US" sz="11500" dirty="0">
              <a:solidFill>
                <a:schemeClr val="accent1">
                  <a:lumMod val="60000"/>
                  <a:lumOff val="40000"/>
                </a:schemeClr>
              </a:solidFill>
              <a:latin typeface="Calisto MT" pitchFamily="18" charset="0"/>
              <a:cs typeface="Arial" pitchFamily="34" charset="0"/>
            </a:endParaRPr>
          </a:p>
        </p:txBody>
      </p:sp>
      <p:sp>
        <p:nvSpPr>
          <p:cNvPr id="29" name="MH_Others_7"/>
          <p:cNvSpPr txBox="1"/>
          <p:nvPr>
            <p:custDataLst>
              <p:tags r:id="rId18"/>
            </p:custDataLst>
          </p:nvPr>
        </p:nvSpPr>
        <p:spPr>
          <a:xfrm>
            <a:off x="2855641" y="404665"/>
            <a:ext cx="800219" cy="461665"/>
          </a:xfrm>
          <a:prstGeom prst="rect">
            <a:avLst/>
          </a:prstGeom>
          <a:solidFill>
            <a:schemeClr val="accent1">
              <a:lumMod val="60000"/>
              <a:lumOff val="40000"/>
            </a:schemeClr>
          </a:solidFill>
        </p:spPr>
        <p:txBody>
          <a:bodyPr wrap="square" rtlCol="0">
            <a:noAutofit/>
          </a:bodyPr>
          <a:lstStyle/>
          <a:p>
            <a:r>
              <a:rPr lang="zh-CN" altLang="en-US" sz="2400" dirty="0">
                <a:solidFill>
                  <a:srgbClr val="FFFFFF"/>
                </a:solidFill>
                <a:latin typeface="华文中宋" panose="02010600040101010101" pitchFamily="2" charset="-122"/>
                <a:ea typeface="华文中宋" panose="02010600040101010101" pitchFamily="2" charset="-122"/>
              </a:rPr>
              <a:t>目录</a:t>
            </a:r>
          </a:p>
        </p:txBody>
      </p:sp>
      <p:cxnSp>
        <p:nvCxnSpPr>
          <p:cNvPr id="30" name="MH_Others_8"/>
          <p:cNvCxnSpPr/>
          <p:nvPr>
            <p:custDataLst>
              <p:tags r:id="rId19"/>
            </p:custDataLst>
          </p:nvPr>
        </p:nvCxnSpPr>
        <p:spPr>
          <a:xfrm>
            <a:off x="3921808" y="404664"/>
            <a:ext cx="0" cy="59766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936530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 xmlns:a16="http://schemas.microsoft.com/office/drawing/2014/main" id="{FCE962FF-AB1C-48A8-A07E-5C1C7CF182B7}"/>
              </a:ext>
            </a:extLst>
          </p:cNvPr>
          <p:cNvSpPr>
            <a:spLocks noGrp="1"/>
          </p:cNvSpPr>
          <p:nvPr>
            <p:ph type="subTitle" idx="1"/>
          </p:nvPr>
        </p:nvSpPr>
        <p:spPr>
          <a:xfrm>
            <a:off x="1524000" y="710214"/>
            <a:ext cx="8756342" cy="4447712"/>
          </a:xfrm>
        </p:spPr>
        <p:txBody>
          <a:bodyPr/>
          <a:lstStyle/>
          <a:p>
            <a:pPr algn="l"/>
            <a:r>
              <a:rPr lang="zh-CN" altLang="en-US" sz="3200" dirty="0"/>
              <a:t>线性降维方法</a:t>
            </a:r>
            <a:endParaRPr lang="en-US" altLang="zh-CN" sz="3200" dirty="0"/>
          </a:p>
          <a:p>
            <a:pPr algn="l"/>
            <a:endParaRPr lang="en-US" altLang="zh-CN" sz="3200" dirty="0"/>
          </a:p>
          <a:p>
            <a:pPr algn="l"/>
            <a:r>
              <a:rPr lang="zh-CN" altLang="en-US" dirty="0"/>
              <a:t>主成分分析算法</a:t>
            </a:r>
            <a:r>
              <a:rPr lang="en-US" altLang="zh-CN" dirty="0"/>
              <a:t>PCA</a:t>
            </a:r>
            <a:r>
              <a:rPr lang="zh-CN" altLang="en-US" dirty="0"/>
              <a:t>：</a:t>
            </a:r>
            <a:endParaRPr lang="en-US" altLang="zh-CN" dirty="0"/>
          </a:p>
          <a:p>
            <a:pPr algn="l"/>
            <a:r>
              <a:rPr lang="en-US" altLang="zh-CN" dirty="0"/>
              <a:t>	</a:t>
            </a:r>
          </a:p>
          <a:p>
            <a:pPr algn="l"/>
            <a:r>
              <a:rPr lang="en-US" altLang="zh-CN" dirty="0"/>
              <a:t>	Principal Component Analysis(PCA)</a:t>
            </a:r>
            <a:r>
              <a:rPr lang="zh-CN" altLang="en-US" dirty="0"/>
              <a:t>是最常用的线性降维方法，它的目标是通过某种线性投影，将高维的数据映射到低维的空间中表示，并期望在所投影的维度上数据的方差最大，以此使用较少的数据维度，同时保留住较多的原数据点的特性。</a:t>
            </a:r>
            <a:endParaRPr lang="en-US" altLang="zh-CN" dirty="0"/>
          </a:p>
          <a:p>
            <a:pPr algn="l"/>
            <a:endParaRPr lang="en-US" altLang="zh-CN" dirty="0"/>
          </a:p>
        </p:txBody>
      </p:sp>
    </p:spTree>
    <p:extLst>
      <p:ext uri="{BB962C8B-B14F-4D97-AF65-F5344CB8AC3E}">
        <p14:creationId xmlns:p14="http://schemas.microsoft.com/office/powerpoint/2010/main" val="2204414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a:t>K</a:t>
            </a:r>
            <a:r>
              <a:rPr lang="zh-CN" altLang="en-US" dirty="0" smtClean="0"/>
              <a:t>近邻学习</a:t>
            </a:r>
            <a:endParaRPr lang="zh-CN" altLang="en-US" dirty="0"/>
          </a:p>
        </p:txBody>
      </p:sp>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p:txBody>
          <a:bodyPr>
            <a:normAutofit/>
          </a:bodyPr>
          <a:lstStyle/>
          <a:p>
            <a:pPr>
              <a:lnSpc>
                <a:spcPct val="150000"/>
              </a:lnSpc>
            </a:pPr>
            <a:r>
              <a:rPr lang="en-US" altLang="zh-CN" dirty="0" smtClean="0"/>
              <a:t>K</a:t>
            </a:r>
            <a:r>
              <a:rPr lang="zh-CN" altLang="en-US" dirty="0" smtClean="0"/>
              <a:t>近邻是常用的监督学习方法，其工作机制为：给定测试样本，基于某种距离度量找出训练集中与其最靠近的</a:t>
            </a:r>
            <a:r>
              <a:rPr lang="en-US" altLang="zh-CN" dirty="0" smtClean="0"/>
              <a:t>K</a:t>
            </a:r>
            <a:r>
              <a:rPr lang="zh-CN" altLang="en-US" dirty="0" smtClean="0"/>
              <a:t>个训练样本，然后基于这</a:t>
            </a:r>
            <a:r>
              <a:rPr lang="en-US" altLang="zh-CN" dirty="0" smtClean="0"/>
              <a:t>k</a:t>
            </a:r>
            <a:r>
              <a:rPr lang="zh-CN" altLang="en-US" dirty="0" smtClean="0"/>
              <a:t>个“邻居”的信息进行预测，在分类任务中使用“投票法”进行预测；在回归任务中使用“平均法”作为预测结果。</a:t>
            </a:r>
            <a:endParaRPr lang="en-US" altLang="zh-CN" dirty="0" smtClean="0"/>
          </a:p>
          <a:p>
            <a:pPr>
              <a:lnSpc>
                <a:spcPct val="150000"/>
              </a:lnSpc>
            </a:pPr>
            <a:r>
              <a:rPr lang="zh-CN" altLang="en-US" dirty="0" smtClean="0"/>
              <a:t>基于一个重要假设：任意测试样本</a:t>
            </a:r>
            <a:r>
              <a:rPr lang="en-US" altLang="zh-CN" dirty="0" smtClean="0"/>
              <a:t>x</a:t>
            </a:r>
            <a:r>
              <a:rPr lang="zh-CN" altLang="en-US" dirty="0" smtClean="0"/>
              <a:t>附近任意小的</a:t>
            </a:r>
            <a:r>
              <a:rPr lang="el-GR" altLang="zh-CN" dirty="0" smtClean="0">
                <a:ea typeface="宋体" panose="02010600030101010101" pitchFamily="2" charset="-122"/>
              </a:rPr>
              <a:t>δ</a:t>
            </a:r>
            <a:r>
              <a:rPr lang="zh-CN" altLang="en-US" dirty="0" smtClean="0"/>
              <a:t>距离范围内总能找到一个训练样本。</a:t>
            </a:r>
            <a:endParaRPr lang="en-US" altLang="zh-CN" dirty="0"/>
          </a:p>
        </p:txBody>
      </p:sp>
    </p:spTree>
    <p:extLst>
      <p:ext uri="{BB962C8B-B14F-4D97-AF65-F5344CB8AC3E}">
        <p14:creationId xmlns:p14="http://schemas.microsoft.com/office/powerpoint/2010/main" val="7344621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a:t>K</a:t>
            </a:r>
            <a:r>
              <a:rPr lang="zh-CN" altLang="en-US" dirty="0" smtClean="0"/>
              <a:t>近邻学习</a:t>
            </a:r>
            <a:endParaRPr lang="zh-CN" altLang="en-US" dirty="0"/>
          </a:p>
        </p:txBody>
      </p:sp>
      <p:pic>
        <p:nvPicPr>
          <p:cNvPr id="4" name="内容占位符 3"/>
          <p:cNvPicPr>
            <a:picLocks noGrp="1" noChangeAspect="1"/>
          </p:cNvPicPr>
          <p:nvPr>
            <p:ph idx="1"/>
          </p:nvPr>
        </p:nvPicPr>
        <p:blipFill>
          <a:blip r:embed="rId3"/>
          <a:stretch>
            <a:fillRect/>
          </a:stretch>
        </p:blipFill>
        <p:spPr>
          <a:xfrm>
            <a:off x="3807874" y="1690688"/>
            <a:ext cx="5505450" cy="3133725"/>
          </a:xfrm>
          <a:prstGeom prst="rect">
            <a:avLst/>
          </a:prstGeom>
        </p:spPr>
      </p:pic>
      <p:sp>
        <p:nvSpPr>
          <p:cNvPr id="5" name="文本框 4"/>
          <p:cNvSpPr txBox="1"/>
          <p:nvPr/>
        </p:nvSpPr>
        <p:spPr>
          <a:xfrm>
            <a:off x="2342758" y="4824413"/>
            <a:ext cx="7506484" cy="1200329"/>
          </a:xfrm>
          <a:prstGeom prst="rect">
            <a:avLst/>
          </a:prstGeom>
          <a:noFill/>
        </p:spPr>
        <p:txBody>
          <a:bodyPr wrap="square" rtlCol="0">
            <a:spAutoFit/>
          </a:bodyPr>
          <a:lstStyle/>
          <a:p>
            <a:r>
              <a:rPr lang="en-US" altLang="zh-CN" sz="2400" dirty="0" smtClean="0"/>
              <a:t>K</a:t>
            </a:r>
            <a:r>
              <a:rPr lang="zh-CN" altLang="en-US" sz="2400" dirty="0" smtClean="0"/>
              <a:t>近邻分类器示意图，虚线显示等距线；</a:t>
            </a:r>
            <a:endParaRPr lang="en-US" altLang="zh-CN" sz="2400" dirty="0" smtClean="0"/>
          </a:p>
          <a:p>
            <a:r>
              <a:rPr lang="zh-CN" altLang="en-US" sz="2400" dirty="0" smtClean="0"/>
              <a:t>测试样本在 </a:t>
            </a:r>
            <a:r>
              <a:rPr lang="en-US" altLang="zh-CN" sz="2400" dirty="0" smtClean="0"/>
              <a:t>k = 1 </a:t>
            </a:r>
            <a:r>
              <a:rPr lang="zh-CN" altLang="en-US" sz="2400" dirty="0" smtClean="0"/>
              <a:t>或 </a:t>
            </a:r>
            <a:r>
              <a:rPr lang="en-US" altLang="zh-CN" sz="2400" dirty="0" smtClean="0"/>
              <a:t>k = 5 </a:t>
            </a:r>
            <a:r>
              <a:rPr lang="zh-CN" altLang="en-US" sz="2400" dirty="0" smtClean="0"/>
              <a:t>时被判别为正例，</a:t>
            </a:r>
            <a:endParaRPr lang="en-US" altLang="zh-CN" sz="2400" dirty="0" smtClean="0"/>
          </a:p>
          <a:p>
            <a:r>
              <a:rPr lang="en-US" altLang="zh-CN" sz="2400" dirty="0" smtClean="0"/>
              <a:t>k = 3 </a:t>
            </a:r>
            <a:r>
              <a:rPr lang="zh-CN" altLang="en-US" sz="2400" dirty="0" smtClean="0"/>
              <a:t>时被判别为负例。</a:t>
            </a:r>
            <a:endParaRPr lang="zh-CN" altLang="en-US" sz="2400" dirty="0"/>
          </a:p>
        </p:txBody>
      </p:sp>
    </p:spTree>
    <p:extLst>
      <p:ext uri="{BB962C8B-B14F-4D97-AF65-F5344CB8AC3E}">
        <p14:creationId xmlns:p14="http://schemas.microsoft.com/office/powerpoint/2010/main" val="9963288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低维嵌入</a:t>
            </a:r>
          </a:p>
        </p:txBody>
      </p:sp>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p:txBody>
          <a:bodyPr>
            <a:normAutofit fontScale="92500" lnSpcReduction="20000"/>
          </a:bodyPr>
          <a:lstStyle/>
          <a:p>
            <a:pPr>
              <a:lnSpc>
                <a:spcPct val="150000"/>
              </a:lnSpc>
            </a:pPr>
            <a:r>
              <a:rPr lang="en-US" altLang="zh-CN" dirty="0" smtClean="0"/>
              <a:t>K</a:t>
            </a:r>
            <a:r>
              <a:rPr lang="zh-CN" altLang="en-US" dirty="0" smtClean="0"/>
              <a:t>近邻中若</a:t>
            </a:r>
            <a:r>
              <a:rPr lang="zh-CN" altLang="en-US" dirty="0"/>
              <a:t>距离</a:t>
            </a:r>
            <a:r>
              <a:rPr lang="el-GR" altLang="zh-CN" dirty="0" smtClean="0">
                <a:ea typeface="宋体" panose="02010600030101010101" pitchFamily="2" charset="-122"/>
              </a:rPr>
              <a:t>δ</a:t>
            </a:r>
            <a:r>
              <a:rPr lang="zh-CN" altLang="en-US" dirty="0" smtClean="0"/>
              <a:t>为</a:t>
            </a:r>
            <a:r>
              <a:rPr lang="en-US" altLang="zh-CN" dirty="0" smtClean="0"/>
              <a:t>0.001</a:t>
            </a:r>
            <a:r>
              <a:rPr lang="zh-CN" altLang="en-US" dirty="0" smtClean="0"/>
              <a:t>，仅考虑单个属性，需</a:t>
            </a:r>
            <a:r>
              <a:rPr lang="en-US" altLang="zh-CN" dirty="0" smtClean="0"/>
              <a:t>1000</a:t>
            </a:r>
            <a:r>
              <a:rPr lang="zh-CN" altLang="en-US" dirty="0" smtClean="0"/>
              <a:t>个样本点平均分布在归一化后的属性取值范围内，才能使任意测试样本在该范围内总能找到一个训练样本，若有更多的属性会造成以下问题：</a:t>
            </a:r>
            <a:endParaRPr lang="en-US" altLang="zh-CN" dirty="0" smtClean="0"/>
          </a:p>
          <a:p>
            <a:pPr marL="0" indent="0">
              <a:lnSpc>
                <a:spcPct val="150000"/>
              </a:lnSpc>
              <a:buNone/>
            </a:pPr>
            <a:r>
              <a:rPr lang="zh-CN" altLang="en-US" dirty="0" smtClean="0"/>
              <a:t>（</a:t>
            </a:r>
            <a:r>
              <a:rPr lang="en-US" altLang="zh-CN" dirty="0" smtClean="0"/>
              <a:t>1</a:t>
            </a:r>
            <a:r>
              <a:rPr lang="zh-CN" altLang="en-US" dirty="0" smtClean="0"/>
              <a:t>）样本数目难以达到密采样条件</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）高维空间距离计算复杂</a:t>
            </a:r>
            <a:endParaRPr lang="en-US" altLang="zh-CN" dirty="0" smtClean="0"/>
          </a:p>
          <a:p>
            <a:pPr marL="0" indent="0">
              <a:lnSpc>
                <a:spcPct val="150000"/>
              </a:lnSpc>
              <a:buNone/>
            </a:pPr>
            <a:r>
              <a:rPr lang="zh-CN" altLang="en-US" dirty="0"/>
              <a:t>高维</a:t>
            </a:r>
            <a:r>
              <a:rPr lang="zh-CN" altLang="en-US" dirty="0" smtClean="0"/>
              <a:t>情景下出现数据样本稀疏、距离计算困难问题，在机器学习中被称为“维数灾难”。</a:t>
            </a:r>
            <a:endParaRPr lang="en-US" altLang="zh-CN" dirty="0"/>
          </a:p>
        </p:txBody>
      </p:sp>
    </p:spTree>
    <p:extLst>
      <p:ext uri="{BB962C8B-B14F-4D97-AF65-F5344CB8AC3E}">
        <p14:creationId xmlns:p14="http://schemas.microsoft.com/office/powerpoint/2010/main" val="430568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低维嵌入</a:t>
            </a:r>
          </a:p>
        </p:txBody>
      </p:sp>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a:bodyPr>
          <a:lstStyle/>
          <a:p>
            <a:pPr marL="0" indent="0">
              <a:lnSpc>
                <a:spcPct val="150000"/>
              </a:lnSpc>
              <a:buNone/>
            </a:pPr>
            <a:r>
              <a:rPr lang="zh-CN" altLang="en-US" dirty="0" smtClean="0"/>
              <a:t>缓解“维数灾难” 的重要途径就是“降维”，即通过某种数学变换将原始高维属性空间转变为一个低维“子空间”。即高维空间的低维“嵌入”。</a:t>
            </a:r>
            <a:endParaRPr lang="en-US" altLang="zh-CN" dirty="0"/>
          </a:p>
        </p:txBody>
      </p:sp>
      <p:pic>
        <p:nvPicPr>
          <p:cNvPr id="4" name="图片 3"/>
          <p:cNvPicPr>
            <a:picLocks noChangeAspect="1"/>
          </p:cNvPicPr>
          <p:nvPr/>
        </p:nvPicPr>
        <p:blipFill>
          <a:blip r:embed="rId3"/>
          <a:stretch>
            <a:fillRect/>
          </a:stretch>
        </p:blipFill>
        <p:spPr>
          <a:xfrm>
            <a:off x="3837778" y="3251358"/>
            <a:ext cx="5036378" cy="2790668"/>
          </a:xfrm>
          <a:prstGeom prst="rect">
            <a:avLst/>
          </a:prstGeom>
        </p:spPr>
      </p:pic>
    </p:spTree>
    <p:extLst>
      <p:ext uri="{BB962C8B-B14F-4D97-AF65-F5344CB8AC3E}">
        <p14:creationId xmlns:p14="http://schemas.microsoft.com/office/powerpoint/2010/main" val="4013541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多维</a:t>
            </a:r>
            <a:r>
              <a:rPr lang="zh-CN" altLang="en-US" dirty="0" smtClean="0"/>
              <a:t>缩放</a:t>
            </a:r>
            <a:r>
              <a:rPr lang="en-US" altLang="zh-CN" dirty="0"/>
              <a:t>- Multiple Dimension </a:t>
            </a:r>
            <a:r>
              <a:rPr lang="en-US" altLang="zh-CN" dirty="0" smtClean="0"/>
              <a:t>Scaling</a:t>
            </a:r>
            <a:r>
              <a:rPr lang="zh-CN" altLang="en-US" dirty="0" smtClean="0"/>
              <a:t>（</a:t>
            </a:r>
            <a:r>
              <a:rPr lang="en-US" altLang="zh-CN" dirty="0" smtClean="0"/>
              <a:t>MDS</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lnSpcReduction="10000"/>
              </a:bodyPr>
              <a:lstStyle/>
              <a:p>
                <a:pPr marL="0" indent="0">
                  <a:lnSpc>
                    <a:spcPct val="150000"/>
                  </a:lnSpc>
                  <a:buNone/>
                </a:pPr>
                <a:r>
                  <a:rPr lang="zh-CN" altLang="en-US" dirty="0" smtClean="0"/>
                  <a:t>主要思想：原始空间中样本点的距离在低维空间中保持不变</a:t>
                </a:r>
                <a:endParaRPr lang="en-US" altLang="zh-CN" dirty="0" smtClean="0"/>
              </a:p>
              <a:p>
                <a:pPr marL="0" indent="0">
                  <a:lnSpc>
                    <a:spcPct val="150000"/>
                  </a:lnSpc>
                  <a:buNone/>
                </a:pPr>
                <a:r>
                  <a:rPr lang="zh-CN" altLang="en-US" dirty="0" smtClean="0"/>
                  <a:t>算法简介：假定</a:t>
                </a:r>
                <a:r>
                  <a:rPr lang="en-US" altLang="zh-CN" dirty="0" smtClean="0"/>
                  <a:t>m</a:t>
                </a:r>
                <a:r>
                  <a:rPr lang="zh-CN" altLang="en-US" dirty="0" smtClean="0"/>
                  <a:t>个样本在原始空间的距离矩阵为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sup>
                    </m:sSup>
                  </m:oMath>
                </a14:m>
                <a:r>
                  <a:rPr lang="zh-CN" altLang="en-US" dirty="0" smtClean="0"/>
                  <a:t>，矩阵</a:t>
                </a:r>
                <a:r>
                  <a:rPr lang="en-US" altLang="zh-CN" dirty="0" err="1" smtClean="0"/>
                  <a:t>i</a:t>
                </a:r>
                <a:r>
                  <a:rPr lang="zh-CN" altLang="en-US" dirty="0" smtClean="0"/>
                  <a:t>行</a:t>
                </a:r>
                <a:r>
                  <a:rPr lang="en-US" altLang="zh-CN" dirty="0" smtClean="0"/>
                  <a:t>j</a:t>
                </a:r>
                <a:r>
                  <a:rPr lang="zh-CN" altLang="en-US" dirty="0" smtClean="0"/>
                  <a:t>列的元素</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dist</m:t>
                        </m:r>
                      </m:e>
                      <m:sub>
                        <m:r>
                          <a:rPr lang="en-US" altLang="zh-CN" b="0" i="1" smtClean="0">
                            <a:latin typeface="Cambria Math" panose="02040503050406030204" pitchFamily="18" charset="0"/>
                          </a:rPr>
                          <m:t>𝑖𝑗</m:t>
                        </m:r>
                      </m:sub>
                    </m:sSub>
                  </m:oMath>
                </a14:m>
                <a:r>
                  <a:rPr lang="zh-CN" altLang="en-US" dirty="0" smtClean="0"/>
                  <a:t>为样本</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r>
                      <a:rPr lang="zh-CN" altLang="en-US" b="0" i="1" smtClean="0">
                        <a:latin typeface="Cambria Math" panose="02040503050406030204" pitchFamily="18" charset="0"/>
                      </a:rPr>
                      <m:t>到</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smtClean="0"/>
                  <a:t>的距离，我们的目标是获得样本在</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r>
                      <a:rPr lang="zh-CN" altLang="en-US" i="1">
                        <a:latin typeface="Cambria Math" panose="02040503050406030204" pitchFamily="18" charset="0"/>
                      </a:rPr>
                      <m:t>维</m:t>
                    </m:r>
                  </m:oMath>
                </a14:m>
                <a:r>
                  <a:rPr lang="zh-CN" altLang="en-US" dirty="0" smtClean="0"/>
                  <a:t>空间的表示</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𝑅</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p>
                    </m:sSup>
                  </m:oMath>
                </a14:m>
                <a:r>
                  <a:rPr lang="zh-CN" altLang="en-US" dirty="0" smtClean="0"/>
                  <a:t>，</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a14:m>
                <a:r>
                  <a:rPr lang="zh-CN" altLang="en-US" dirty="0" smtClean="0"/>
                  <a:t>，且任意两个样本在</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oMath>
                </a14:m>
                <a:r>
                  <a:rPr lang="zh-CN" altLang="en-US" dirty="0" smtClean="0"/>
                  <a:t>维空间中的欧氏距离等于原始空间中的距离，即</a:t>
                </a:r>
                <a:endParaRPr lang="en-US" altLang="zh-CN" dirty="0" smtClean="0"/>
              </a:p>
              <a:p>
                <a:pPr marL="0" indent="0" algn="ctr">
                  <a:lnSpc>
                    <a:spcPct val="150000"/>
                  </a:lnSpc>
                  <a:buNone/>
                </a:pP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𝑗</m:t>
                            </m:r>
                          </m:sub>
                        </m:sSub>
                      </m:e>
                    </m:d>
                  </m:oMath>
                </a14:m>
                <a:r>
                  <a:rPr lang="en-US" altLang="zh-CN" dirty="0" smtClean="0"/>
                  <a:t> =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dist</m:t>
                        </m:r>
                      </m:e>
                      <m:sub>
                        <m:r>
                          <a:rPr lang="en-US" altLang="zh-CN" i="1">
                            <a:latin typeface="Cambria Math" panose="02040503050406030204" pitchFamily="18" charset="0"/>
                          </a:rPr>
                          <m:t>𝑖𝑗</m:t>
                        </m:r>
                      </m:sub>
                    </m:sSub>
                  </m:oMath>
                </a14:m>
                <a:endParaRPr lang="en-US" altLang="zh-CN" dirty="0"/>
              </a:p>
            </p:txBody>
          </p:sp>
        </mc:Choice>
        <mc:Fallback xmlns="">
          <p:sp>
            <p:nvSpPr>
              <p:cNvPr id="3" name="内容占位符 2">
                <a:extLst>
                  <a:ext uri="{FF2B5EF4-FFF2-40B4-BE49-F238E27FC236}">
                    <a16:creationId xmlns="" xmlns:a16="http://schemas.microsoft.com/office/drawing/2014/main" id="{91664542-E606-4C82-B467-5A62C5BE849B}"/>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rotWithShape="0">
                <a:blip r:embed="rId3"/>
                <a:stretch>
                  <a:fillRect l="-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71810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多维</a:t>
            </a:r>
            <a:r>
              <a:rPr lang="zh-CN" altLang="en-US" dirty="0" smtClean="0"/>
              <a:t>缩放</a:t>
            </a:r>
            <a:r>
              <a:rPr lang="en-US" altLang="zh-CN" dirty="0"/>
              <a:t>- Multiple Dimension </a:t>
            </a:r>
            <a:r>
              <a:rPr lang="en-US" altLang="zh-CN" dirty="0" smtClean="0"/>
              <a:t>Scaling</a:t>
            </a:r>
            <a:r>
              <a:rPr lang="zh-CN" altLang="en-US" dirty="0" smtClean="0"/>
              <a:t>（</a:t>
            </a:r>
            <a:r>
              <a:rPr lang="en-US" altLang="zh-CN" dirty="0" smtClean="0"/>
              <a:t>MDS</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fontScale="92500" lnSpcReduction="20000"/>
              </a:bodyPr>
              <a:lstStyle/>
              <a:p>
                <a:pPr marL="0" indent="0">
                  <a:lnSpc>
                    <a:spcPct val="150000"/>
                  </a:lnSpc>
                  <a:buNone/>
                </a:pPr>
                <a:r>
                  <a:rPr lang="zh-CN" altLang="en-US" dirty="0" smtClean="0"/>
                  <a:t>令</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𝑅</m:t>
                        </m:r>
                      </m:e>
                      <m:sup>
                        <m:r>
                          <a:rPr lang="en-US" altLang="zh-CN" i="1">
                            <a:latin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p>
                    </m:sSup>
                  </m:oMath>
                </a14:m>
                <a:r>
                  <a:rPr lang="zh-CN" altLang="en-US" dirty="0" smtClean="0"/>
                  <a:t>，</a:t>
                </a:r>
                <a:r>
                  <a:rPr lang="en-US" altLang="zh-CN" dirty="0" smtClean="0"/>
                  <a:t>B</a:t>
                </a:r>
                <a:r>
                  <a:rPr lang="zh-CN" altLang="en-US" dirty="0" smtClean="0"/>
                  <a:t>为降维后样本的内积矩阵，</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𝑖𝑗</m:t>
                        </m:r>
                      </m:sub>
                    </m:sSub>
                  </m:oMath>
                </a14:m>
                <a:r>
                  <a:rPr lang="en-US" altLang="zh-CN" dirty="0" smtClean="0"/>
                  <a:t>=</a:t>
                </a:r>
                <a14:m>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𝑖</m:t>
                            </m:r>
                          </m:sub>
                        </m:sSub>
                      </m:e>
                      <m:sup>
                        <m:r>
                          <a:rPr lang="en-US" altLang="zh-CN" b="0" i="1" dirty="0" smtClean="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𝑗</m:t>
                        </m:r>
                      </m:sub>
                    </m:sSub>
                  </m:oMath>
                </a14:m>
                <a:endParaRPr lang="en-US" altLang="zh-CN" dirty="0"/>
              </a:p>
              <a:p>
                <a:pPr marL="0" indent="0">
                  <a:lnSpc>
                    <a:spcPct val="150000"/>
                  </a:lnSpc>
                  <a:buNone/>
                </a:pPr>
                <a:r>
                  <a:rPr lang="zh-CN" altLang="en-US" dirty="0" smtClean="0"/>
                  <a:t>则：</a:t>
                </a:r>
                <a14:m>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𝑑𝑖𝑠𝑡</m:t>
                            </m:r>
                          </m:e>
                          <m:sub>
                            <m:r>
                              <a:rPr lang="en-US" altLang="zh-CN" b="0" i="1" dirty="0" smtClean="0">
                                <a:latin typeface="Cambria Math" panose="02040503050406030204" pitchFamily="18" charset="0"/>
                              </a:rPr>
                              <m:t>𝑖𝑗</m:t>
                            </m:r>
                          </m:sub>
                        </m:sSub>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sSup>
                      <m:sSupPr>
                        <m:ctrlPr>
                          <a:rPr lang="en-US" altLang="zh-CN" i="1" dirty="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sup>
                        <m:r>
                          <a:rPr lang="en-US" altLang="zh-CN" i="1" dirty="0">
                            <a:latin typeface="Cambria Math" panose="02040503050406030204" pitchFamily="18" charset="0"/>
                          </a:rPr>
                          <m:t>2</m:t>
                        </m:r>
                      </m:sup>
                    </m:sSup>
                  </m:oMath>
                </a14:m>
                <a:r>
                  <a:rPr lang="en-US" altLang="zh-CN" dirty="0" smtClean="0"/>
                  <a:t>=</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dirty="0">
                            <a:latin typeface="Cambria Math" panose="02040503050406030204" pitchFamily="18" charset="0"/>
                          </a:rPr>
                          <m:t>‖</m:t>
                        </m:r>
                      </m:e>
                      <m:sup>
                        <m:r>
                          <a:rPr lang="en-US" altLang="zh-CN" b="0" i="1" dirty="0" smtClean="0">
                            <a:latin typeface="Cambria Math" panose="02040503050406030204" pitchFamily="18" charset="0"/>
                          </a:rPr>
                          <m:t>2</m:t>
                        </m:r>
                      </m:sup>
                    </m:sSup>
                  </m:oMath>
                </a14:m>
                <a:r>
                  <a:rPr lang="en-US" altLang="zh-CN" dirty="0" smtClean="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𝑗</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oMath>
                </a14:m>
                <a:r>
                  <a:rPr lang="en-US" altLang="zh-CN" dirty="0" smtClean="0"/>
                  <a:t>-2</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𝑖</m:t>
                            </m:r>
                          </m:sub>
                        </m:sSub>
                      </m:e>
                      <m:sup>
                        <m:r>
                          <a:rPr lang="en-US" altLang="zh-CN"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𝑗</m:t>
                        </m:r>
                      </m:sub>
                    </m:sSub>
                  </m:oMath>
                </a14:m>
                <a:r>
                  <a:rPr lang="en-US" altLang="zh-CN"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𝑖𝑖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𝑗</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−2</m:t>
                        </m:r>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en-US" altLang="zh-CN" b="0" i="0" smtClean="0">
                        <a:latin typeface="Cambria Math" panose="02040503050406030204" pitchFamily="18" charset="0"/>
                      </a:rPr>
                      <m:t>   (1)</m:t>
                    </m:r>
                  </m:oMath>
                </a14:m>
                <a:endParaRPr lang="en-US" altLang="zh-CN" dirty="0" smtClean="0"/>
              </a:p>
              <a:p>
                <a:pPr marL="0" indent="0">
                  <a:lnSpc>
                    <a:spcPct val="150000"/>
                  </a:lnSpc>
                  <a:buNone/>
                </a:pP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Sub>
                    <m:r>
                      <a:rPr lang="zh-CN" altLang="en-US" i="1" dirty="0">
                        <a:latin typeface="Cambria Math" panose="02040503050406030204" pitchFamily="18" charset="0"/>
                      </a:rPr>
                      <m:t>已知</m:t>
                    </m:r>
                    <m:r>
                      <a:rPr lang="zh-CN" altLang="en-US"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zh-CN" altLang="en-US" i="1" dirty="0">
                        <a:latin typeface="Cambria Math" panose="02040503050406030204" pitchFamily="18" charset="0"/>
                      </a:rPr>
                      <m:t>可以通过</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Sub>
                  </m:oMath>
                </a14:m>
                <a:r>
                  <a:rPr lang="zh-CN" altLang="en-US" dirty="0" smtClean="0"/>
                  <a:t>表示</a:t>
                </a:r>
                <a:endParaRPr lang="en-US" altLang="zh-CN" dirty="0" smtClean="0"/>
              </a:p>
              <a:p>
                <a:pPr marL="0" indent="0">
                  <a:lnSpc>
                    <a:spcPct val="150000"/>
                  </a:lnSpc>
                  <a:buNone/>
                </a:pPr>
                <a:r>
                  <a:rPr lang="zh-CN" altLang="en-US" dirty="0" smtClean="0"/>
                  <a:t>令降维后的样本</a:t>
                </a:r>
                <a:r>
                  <a:rPr lang="en-US" altLang="zh-CN" dirty="0" smtClean="0"/>
                  <a:t>Z</a:t>
                </a:r>
                <a:r>
                  <a:rPr lang="zh-CN" altLang="en-US" dirty="0" smtClean="0"/>
                  <a:t>被中心化，即 </a:t>
                </a:r>
                <a14:m>
                  <m:oMath xmlns:m="http://schemas.openxmlformats.org/officeDocument/2006/math">
                    <m:nary>
                      <m:naryPr>
                        <m:chr m:val="∑"/>
                        <m:limLoc m:val="subSup"/>
                        <m:ctrlPr>
                          <a:rPr lang="zh-CN" alt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nary>
                  </m:oMath>
                </a14:m>
                <a:r>
                  <a:rPr lang="en-US" altLang="zh-CN" dirty="0" smtClean="0"/>
                  <a:t> = 0</a:t>
                </a:r>
              </a:p>
              <a:p>
                <a:pPr marL="0" indent="0">
                  <a:lnSpc>
                    <a:spcPct val="150000"/>
                  </a:lnSpc>
                  <a:buNone/>
                </a:pPr>
                <a:r>
                  <a:rPr lang="zh-CN" altLang="en-US" dirty="0" smtClean="0"/>
                  <a:t>则矩阵</a:t>
                </a:r>
                <a:r>
                  <a:rPr lang="en-US" altLang="zh-CN" dirty="0" smtClean="0"/>
                  <a:t>B</a:t>
                </a:r>
                <a:r>
                  <a:rPr lang="zh-CN" altLang="en-US" dirty="0" smtClean="0"/>
                  <a:t>的行与列之和均为零：</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e>
                    </m:nary>
                  </m:oMath>
                </a14:m>
                <a:r>
                  <a:rPr lang="en-US" altLang="zh-CN" dirty="0" smtClean="0"/>
                  <a:t> = </a:t>
                </a:r>
                <a14:m>
                  <m:oMath xmlns:m="http://schemas.openxmlformats.org/officeDocument/2006/math">
                    <m:nary>
                      <m:naryPr>
                        <m:chr m:val="∑"/>
                        <m:limLoc m:val="subSup"/>
                        <m:ctrlPr>
                          <a:rPr lang="zh-CN" altLang="en-US" i="1">
                            <a:latin typeface="Cambria Math" panose="02040503050406030204" pitchFamily="18" charset="0"/>
                          </a:rPr>
                        </m:ctrlPr>
                      </m:naryPr>
                      <m:sub>
                        <m:r>
                          <m:rPr>
                            <m:brk m:alnAt="1"/>
                          </m:rPr>
                          <a:rPr lang="en-US" altLang="zh-CN" b="0" i="1" smtClean="0">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e>
                    </m:nary>
                  </m:oMath>
                </a14:m>
                <a:r>
                  <a:rPr lang="en-US" altLang="zh-CN" dirty="0" smtClean="0"/>
                  <a:t> = 0</a:t>
                </a:r>
              </a:p>
              <a:p>
                <a:pPr marL="0" indent="0" algn="ctr">
                  <a:lnSpc>
                    <a:spcPct val="150000"/>
                  </a:lnSpc>
                  <a:buNone/>
                </a:pPr>
                <a:r>
                  <a:rPr lang="en-US" altLang="zh-CN" dirty="0" smtClean="0"/>
                  <a:t>(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e>
                    </m:nary>
                  </m:oMath>
                </a14:m>
                <a:r>
                  <a:rPr lang="en-US" altLang="zh-CN" dirty="0" smtClean="0"/>
                  <a:t> =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𝑖</m:t>
                                </m:r>
                              </m:sub>
                            </m:sSub>
                          </m:e>
                          <m:sup>
                            <m:r>
                              <a:rPr lang="en-US" altLang="zh-CN"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𝑗</m:t>
                            </m:r>
                          </m:sub>
                        </m:sSub>
                      </m:e>
                    </m:nary>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𝑗</m:t>
                        </m:r>
                      </m:sub>
                    </m:sSub>
                    <m:nary>
                      <m:naryPr>
                        <m:chr m:val="∑"/>
                        <m:limLoc m:val="subSup"/>
                        <m:ctrlPr>
                          <a:rPr lang="zh-CN" altLang="en-US" i="1" smtClean="0">
                            <a:solidFill>
                              <a:srgbClr val="FF0000"/>
                            </a:solidFill>
                            <a:latin typeface="Cambria Math" panose="02040503050406030204" pitchFamily="18" charset="0"/>
                          </a:rPr>
                        </m:ctrlPr>
                      </m:naryPr>
                      <m:sub>
                        <m:r>
                          <m:rPr>
                            <m:brk m:alnAt="25"/>
                          </m:rP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=1</m:t>
                        </m:r>
                      </m:sub>
                      <m:sup>
                        <m:r>
                          <a:rPr lang="en-US" altLang="zh-CN" i="1">
                            <a:solidFill>
                              <a:srgbClr val="FF0000"/>
                            </a:solidFill>
                            <a:latin typeface="Cambria Math" panose="02040503050406030204" pitchFamily="18" charset="0"/>
                          </a:rPr>
                          <m:t>𝑚</m:t>
                        </m:r>
                      </m:sup>
                      <m:e>
                        <m:sSup>
                          <m:sSupPr>
                            <m:ctrlPr>
                              <a:rPr lang="en-US" altLang="zh-CN" i="1" dirty="0">
                                <a:solidFill>
                                  <a:srgbClr val="FF0000"/>
                                </a:solidFill>
                                <a:latin typeface="Cambria Math" panose="02040503050406030204" pitchFamily="18" charset="0"/>
                              </a:rPr>
                            </m:ctrlPr>
                          </m:sSup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𝑧</m:t>
                                </m:r>
                              </m:e>
                              <m:sub>
                                <m:r>
                                  <a:rPr lang="en-US" altLang="zh-CN" i="1" dirty="0">
                                    <a:solidFill>
                                      <a:srgbClr val="FF0000"/>
                                    </a:solidFill>
                                    <a:latin typeface="Cambria Math" panose="02040503050406030204" pitchFamily="18" charset="0"/>
                                  </a:rPr>
                                  <m:t>𝑖</m:t>
                                </m:r>
                              </m:sub>
                            </m:sSub>
                          </m:e>
                          <m:sup>
                            <m:r>
                              <a:rPr lang="en-US" altLang="zh-CN" i="1" dirty="0">
                                <a:solidFill>
                                  <a:srgbClr val="FF0000"/>
                                </a:solidFill>
                                <a:latin typeface="Cambria Math" panose="02040503050406030204" pitchFamily="18" charset="0"/>
                              </a:rPr>
                              <m:t>𝑇</m:t>
                            </m:r>
                          </m:sup>
                        </m:sSup>
                        <m:r>
                          <a:rPr lang="en-US" altLang="zh-CN" b="0" i="1" dirty="0" smtClean="0">
                            <a:solidFill>
                              <a:schemeClr val="tx1"/>
                            </a:solidFill>
                            <a:latin typeface="Cambria Math" panose="02040503050406030204" pitchFamily="18" charset="0"/>
                          </a:rPr>
                          <m:t>=0</m:t>
                        </m:r>
                      </m:e>
                    </m:nary>
                  </m:oMath>
                </a14:m>
                <a:r>
                  <a:rPr lang="en-US" altLang="zh-CN" dirty="0" smtClean="0"/>
                  <a:t>    )</a:t>
                </a:r>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rotWithShape="0">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59031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为什么要样本中心化？</a:t>
            </a:r>
          </a:p>
        </p:txBody>
      </p:sp>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a:bodyPr>
          <a:lstStyle/>
          <a:p>
            <a:r>
              <a:rPr lang="zh-CN" altLang="en-US" dirty="0" smtClean="0"/>
              <a:t>机器学习中通常对</a:t>
            </a:r>
            <a:r>
              <a:rPr lang="zh-CN" altLang="en-US" dirty="0"/>
              <a:t>数据</a:t>
            </a:r>
            <a:r>
              <a:rPr lang="zh-CN" altLang="en-US" dirty="0" smtClean="0"/>
              <a:t>进行</a:t>
            </a:r>
            <a:r>
              <a:rPr lang="zh-CN" altLang="en-US" dirty="0"/>
              <a:t>中心化（</a:t>
            </a:r>
            <a:r>
              <a:rPr lang="en-US" altLang="zh-CN" dirty="0"/>
              <a:t>Zero-centered</a:t>
            </a:r>
            <a:r>
              <a:rPr lang="zh-CN" altLang="en-US" dirty="0"/>
              <a:t>或者</a:t>
            </a:r>
            <a:r>
              <a:rPr lang="en-US" altLang="zh-CN" dirty="0"/>
              <a:t>Mean-subtraction</a:t>
            </a:r>
            <a:r>
              <a:rPr lang="zh-CN" altLang="en-US" dirty="0" smtClean="0"/>
              <a:t>）处理和</a:t>
            </a:r>
            <a:r>
              <a:rPr lang="zh-CN" altLang="en-US" dirty="0"/>
              <a:t>标准化（</a:t>
            </a:r>
            <a:r>
              <a:rPr lang="en-US" altLang="zh-CN" dirty="0"/>
              <a:t>Standardization</a:t>
            </a:r>
            <a:r>
              <a:rPr lang="zh-CN" altLang="en-US" dirty="0"/>
              <a:t>或</a:t>
            </a:r>
            <a:r>
              <a:rPr lang="en-US" altLang="zh-CN" dirty="0"/>
              <a:t>Normalization</a:t>
            </a:r>
            <a:r>
              <a:rPr lang="zh-CN" altLang="en-US" dirty="0"/>
              <a:t>）处理</a:t>
            </a:r>
            <a:r>
              <a:rPr lang="zh-CN" altLang="en-US" dirty="0" smtClean="0"/>
              <a:t>。</a:t>
            </a:r>
            <a:r>
              <a:rPr lang="zh-CN" altLang="en-US" dirty="0"/>
              <a:t>中心化</a:t>
            </a:r>
            <a:r>
              <a:rPr lang="zh-CN" altLang="en-US" dirty="0" smtClean="0"/>
              <a:t>的</a:t>
            </a:r>
            <a:r>
              <a:rPr lang="zh-CN" altLang="en-US" dirty="0"/>
              <a:t>目的</a:t>
            </a:r>
            <a:r>
              <a:rPr lang="zh-CN" altLang="en-US" dirty="0" smtClean="0"/>
              <a:t>是更好的描述数据的方向；标准化</a:t>
            </a:r>
            <a:r>
              <a:rPr lang="zh-CN" altLang="en-US" dirty="0"/>
              <a:t>的目的是消除特征之间的差异</a:t>
            </a:r>
            <a:r>
              <a:rPr lang="zh-CN" altLang="en-US" dirty="0" smtClean="0"/>
              <a:t>性</a:t>
            </a:r>
            <a:r>
              <a:rPr lang="zh-CN" altLang="en-US" dirty="0"/>
              <a:t>。</a:t>
            </a:r>
          </a:p>
        </p:txBody>
      </p:sp>
      <p:pic>
        <p:nvPicPr>
          <p:cNvPr id="5" name="图片 4"/>
          <p:cNvPicPr>
            <a:picLocks noChangeAspect="1"/>
          </p:cNvPicPr>
          <p:nvPr/>
        </p:nvPicPr>
        <p:blipFill>
          <a:blip r:embed="rId3"/>
          <a:stretch>
            <a:fillRect/>
          </a:stretch>
        </p:blipFill>
        <p:spPr>
          <a:xfrm>
            <a:off x="2093047" y="3406711"/>
            <a:ext cx="7267084" cy="2635316"/>
          </a:xfrm>
          <a:prstGeom prst="rect">
            <a:avLst/>
          </a:prstGeom>
        </p:spPr>
      </p:pic>
    </p:spTree>
    <p:extLst>
      <p:ext uri="{BB962C8B-B14F-4D97-AF65-F5344CB8AC3E}">
        <p14:creationId xmlns:p14="http://schemas.microsoft.com/office/powerpoint/2010/main" val="7741341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多维</a:t>
            </a:r>
            <a:r>
              <a:rPr lang="zh-CN" altLang="en-US" dirty="0" smtClean="0"/>
              <a:t>缩放</a:t>
            </a:r>
            <a:r>
              <a:rPr lang="en-US" altLang="zh-CN" dirty="0"/>
              <a:t>- Multiple Dimension </a:t>
            </a:r>
            <a:r>
              <a:rPr lang="en-US" altLang="zh-CN" dirty="0" smtClean="0"/>
              <a:t>Scaling</a:t>
            </a:r>
            <a:r>
              <a:rPr lang="zh-CN" altLang="en-US" dirty="0" smtClean="0"/>
              <a:t>（</a:t>
            </a:r>
            <a:r>
              <a:rPr lang="en-US" altLang="zh-CN" dirty="0" smtClean="0"/>
              <a:t>MDS</a:t>
            </a:r>
            <a:r>
              <a:rPr lang="zh-CN" altLang="en-US" dirty="0" smtClean="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1120302" y="1690688"/>
                <a:ext cx="5280498" cy="4502294"/>
              </a:xfrm>
            </p:spPr>
            <p:txBody>
              <a:bodyPr>
                <a:normAutofit fontScale="92500" lnSpcReduction="20000"/>
              </a:bodyPr>
              <a:lstStyle/>
              <a:p>
                <a:pPr marL="0" indent="0">
                  <a:lnSpc>
                    <a:spcPct val="120000"/>
                  </a:lnSpc>
                  <a:buNone/>
                </a:pPr>
                <a:r>
                  <a:rPr lang="zh-CN" altLang="en-US" sz="2600" dirty="0" smtClean="0"/>
                  <a:t>由</a:t>
                </a:r>
                <a:r>
                  <a:rPr lang="zh-CN" altLang="en-US" dirty="0" smtClean="0"/>
                  <a:t>：</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Sub>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−2</m:t>
                          </m:r>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en-US" altLang="zh-CN">
                          <a:latin typeface="Cambria Math" panose="02040503050406030204" pitchFamily="18" charset="0"/>
                        </a:rPr>
                        <m:t>   (1)</m:t>
                      </m:r>
                    </m:oMath>
                  </m:oMathPara>
                </a14:m>
                <a:endParaRPr lang="en-US" altLang="zh-CN" dirty="0"/>
              </a:p>
              <a:p>
                <a:pPr marL="0" indent="0" algn="ctr">
                  <a:lnSpc>
                    <a:spcPct val="120000"/>
                  </a:lnSpc>
                  <a:buNone/>
                </a:pP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𝑗</m:t>
                            </m:r>
                          </m:sub>
                        </m:sSub>
                      </m:e>
                    </m:nary>
                  </m:oMath>
                </a14:m>
                <a:r>
                  <a:rPr lang="en-US" altLang="zh-CN" dirty="0"/>
                  <a:t> = </a:t>
                </a:r>
                <a14:m>
                  <m:oMath xmlns:m="http://schemas.openxmlformats.org/officeDocument/2006/math">
                    <m:nary>
                      <m:naryPr>
                        <m:chr m:val="∑"/>
                        <m:limLoc m:val="subSup"/>
                        <m:ctrlPr>
                          <a:rPr lang="zh-CN" altLang="en-US" i="1">
                            <a:latin typeface="Cambria Math" panose="02040503050406030204" pitchFamily="18" charset="0"/>
                          </a:rPr>
                        </m:ctrlPr>
                      </m:naryPr>
                      <m:sub>
                        <m:r>
                          <m:rPr>
                            <m:brk m:alnAt="1"/>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𝑗</m:t>
                            </m:r>
                          </m:sub>
                        </m:sSub>
                      </m:e>
                    </m:nary>
                  </m:oMath>
                </a14:m>
                <a:r>
                  <a:rPr lang="en-US" altLang="zh-CN" dirty="0"/>
                  <a:t> = </a:t>
                </a:r>
                <a:r>
                  <a:rPr lang="en-US" altLang="zh-CN" dirty="0" smtClean="0"/>
                  <a:t>0</a:t>
                </a:r>
              </a:p>
              <a:p>
                <a:pPr marL="0" indent="0">
                  <a:lnSpc>
                    <a:spcPct val="120000"/>
                  </a:lnSpc>
                  <a:buNone/>
                </a:pPr>
                <a:r>
                  <a:rPr lang="zh-CN" altLang="en-US" sz="2600" dirty="0"/>
                  <a:t>易</a:t>
                </a:r>
                <a:r>
                  <a:rPr lang="zh-CN" altLang="en-US" sz="2600" dirty="0" smtClean="0"/>
                  <a:t>知</a:t>
                </a:r>
                <a:r>
                  <a:rPr lang="zh-CN" altLang="en-US" dirty="0" smtClean="0"/>
                  <a:t>：</a:t>
                </a:r>
                <a:endParaRPr lang="en-US" altLang="zh-CN" i="1" dirty="0" smtClean="0">
                  <a:latin typeface="Cambria Math" panose="02040503050406030204" pitchFamily="18" charset="0"/>
                </a:endParaRPr>
              </a:p>
              <a:p>
                <a:pPr marL="0" indent="0">
                  <a:lnSpc>
                    <a:spcPct val="120000"/>
                  </a:lnSpc>
                  <a:buNone/>
                </a:pPr>
                <a14:m>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𝑑𝑖𝑠𝑡</m:t>
                                </m:r>
                              </m:e>
                              <m:sup>
                                <m:r>
                                  <a:rPr lang="en-US" altLang="zh-CN" i="1" dirty="0">
                                    <a:latin typeface="Cambria Math" panose="02040503050406030204" pitchFamily="18" charset="0"/>
                                  </a:rPr>
                                  <m:t>2</m:t>
                                </m:r>
                              </m:sup>
                            </m:sSup>
                          </m:e>
                          <m:sub>
                            <m:r>
                              <a:rPr lang="en-US" altLang="zh-CN" i="1" dirty="0">
                                <a:latin typeface="Cambria Math" panose="02040503050406030204" pitchFamily="18" charset="0"/>
                              </a:rPr>
                              <m:t>𝑖𝑗</m:t>
                            </m:r>
                          </m:sub>
                        </m:sSub>
                      </m:e>
                    </m:nary>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𝑡𝑟</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𝑗𝑗</m:t>
                        </m:r>
                      </m:sub>
                    </m:sSub>
                    <m:r>
                      <a:rPr lang="en-US" altLang="zh-CN" b="0" i="0" dirty="0" smtClean="0">
                        <a:latin typeface="Cambria Math" panose="02040503050406030204" pitchFamily="18" charset="0"/>
                      </a:rPr>
                      <m:t>   </m:t>
                    </m:r>
                  </m:oMath>
                </a14:m>
                <a:r>
                  <a:rPr lang="en-US" altLang="zh-CN" dirty="0" smtClean="0"/>
                  <a:t>(2)</a:t>
                </a:r>
              </a:p>
              <a:p>
                <a:pPr marL="0" indent="0">
                  <a:lnSpc>
                    <a:spcPct val="120000"/>
                  </a:lnSpc>
                  <a:buNone/>
                </a:pPr>
                <a14:m>
                  <m:oMath xmlns:m="http://schemas.openxmlformats.org/officeDocument/2006/math">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𝑑𝑖𝑠𝑡</m:t>
                                </m:r>
                              </m:e>
                              <m:sup>
                                <m:r>
                                  <a:rPr lang="en-US" altLang="zh-CN" i="1" dirty="0">
                                    <a:latin typeface="Cambria Math" panose="02040503050406030204" pitchFamily="18" charset="0"/>
                                  </a:rPr>
                                  <m:t>2</m:t>
                                </m:r>
                              </m:sup>
                            </m:sSup>
                          </m:e>
                          <m:sub>
                            <m:r>
                              <a:rPr lang="en-US" altLang="zh-CN" i="1" dirty="0">
                                <a:latin typeface="Cambria Math" panose="02040503050406030204" pitchFamily="18" charset="0"/>
                              </a:rPr>
                              <m:t>𝑖𝑗</m:t>
                            </m:r>
                          </m:sub>
                        </m:sSub>
                      </m:e>
                    </m:nary>
                    <m:r>
                      <a:rPr lang="en-US" altLang="zh-CN" i="1" dirty="0">
                        <a:latin typeface="Cambria Math" panose="02040503050406030204" pitchFamily="18" charset="0"/>
                      </a:rPr>
                      <m:t>=</m:t>
                    </m:r>
                    <m:r>
                      <a:rPr lang="en-US" altLang="zh-CN" i="1" dirty="0">
                        <a:latin typeface="Cambria Math" panose="02040503050406030204" pitchFamily="18" charset="0"/>
                      </a:rPr>
                      <m:t>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r>
                      <a:rPr lang="en-US" altLang="zh-CN" i="1" dirty="0">
                        <a:latin typeface="Cambria Math" panose="02040503050406030204" pitchFamily="18" charset="0"/>
                      </a:rPr>
                      <m:t>+</m:t>
                    </m:r>
                    <m:r>
                      <a:rPr lang="en-US" altLang="zh-CN" i="1" dirty="0">
                        <a:latin typeface="Cambria Math" panose="02040503050406030204" pitchFamily="18" charset="0"/>
                      </a:rPr>
                      <m:t>𝑚</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b="0" i="1" dirty="0" smtClean="0">
                            <a:latin typeface="Cambria Math" panose="02040503050406030204" pitchFamily="18" charset="0"/>
                          </a:rPr>
                          <m:t>𝑖𝑖</m:t>
                        </m:r>
                      </m:sub>
                    </m:sSub>
                  </m:oMath>
                </a14:m>
                <a:r>
                  <a:rPr lang="en-US" altLang="zh-CN" dirty="0" smtClean="0"/>
                  <a:t>   (3)</a:t>
                </a:r>
              </a:p>
              <a:p>
                <a:pPr marL="0" indent="0">
                  <a:lnSpc>
                    <a:spcPct val="120000"/>
                  </a:lnSpc>
                  <a:buNone/>
                </a:pPr>
                <a14:m>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𝑑𝑖𝑠𝑡</m:t>
                                    </m:r>
                                  </m:e>
                                  <m:sup>
                                    <m:r>
                                      <a:rPr lang="en-US" altLang="zh-CN" i="1" dirty="0">
                                        <a:latin typeface="Cambria Math" panose="02040503050406030204" pitchFamily="18" charset="0"/>
                                      </a:rPr>
                                      <m:t>2</m:t>
                                    </m:r>
                                  </m:sup>
                                </m:sSup>
                              </m:e>
                              <m:sub>
                                <m:r>
                                  <a:rPr lang="en-US" altLang="zh-CN" i="1" dirty="0">
                                    <a:latin typeface="Cambria Math" panose="02040503050406030204" pitchFamily="18" charset="0"/>
                                  </a:rPr>
                                  <m:t>𝑖𝑗</m:t>
                                </m:r>
                              </m:sub>
                            </m:sSub>
                          </m:e>
                        </m:nary>
                      </m:e>
                    </m:nary>
                    <m:r>
                      <a:rPr lang="en-US" altLang="zh-CN" i="1" dirty="0">
                        <a:latin typeface="Cambria Math" panose="02040503050406030204" pitchFamily="18" charset="0"/>
                      </a:rPr>
                      <m:t>=</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𝑚𝑡𝑟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oMath>
                </a14:m>
                <a:r>
                  <a:rPr lang="en-US" altLang="zh-CN" dirty="0" smtClean="0"/>
                  <a:t>  (4</a:t>
                </a:r>
                <a:r>
                  <a:rPr lang="en-US" altLang="zh-CN" dirty="0" smtClean="0"/>
                  <a:t>)</a:t>
                </a:r>
                <a:endParaRPr lang="en-US" altLang="zh-CN" sz="2400" dirty="0" smtClean="0"/>
              </a:p>
              <a:p>
                <a:pPr marL="0" indent="0">
                  <a:lnSpc>
                    <a:spcPct val="120000"/>
                  </a:lnSpc>
                  <a:buNone/>
                </a:pPr>
                <a:r>
                  <a:rPr lang="en-US" altLang="zh-CN" sz="2400" dirty="0" err="1" smtClean="0"/>
                  <a:t>tr</a:t>
                </a:r>
                <a:r>
                  <a:rPr lang="en-US" altLang="zh-CN" sz="2400" dirty="0"/>
                  <a:t>(·)</a:t>
                </a:r>
                <a:r>
                  <a:rPr lang="zh-CN" altLang="en-US" sz="2400" dirty="0"/>
                  <a:t>表示矩阵的迹</a:t>
                </a:r>
                <a:r>
                  <a:rPr lang="zh-CN" altLang="en-US" sz="2400" dirty="0" smtClean="0"/>
                  <a:t>，</a:t>
                </a:r>
                <a14:m>
                  <m:oMath xmlns:m="http://schemas.openxmlformats.org/officeDocument/2006/math">
                    <m:r>
                      <a:rPr lang="en-US" altLang="zh-CN" sz="2400" i="1" dirty="0">
                        <a:latin typeface="Cambria Math" panose="02040503050406030204" pitchFamily="18" charset="0"/>
                      </a:rPr>
                      <m:t>𝑡𝑟</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𝐵</m:t>
                        </m:r>
                      </m:e>
                    </m:d>
                  </m:oMath>
                </a14:m>
                <a:r>
                  <a:rPr lang="en-US" altLang="zh-CN" sz="2400" dirty="0"/>
                  <a:t>=</a:t>
                </a:r>
                <a14:m>
                  <m:oMath xmlns:m="http://schemas.openxmlformats.org/officeDocument/2006/math">
                    <m:nary>
                      <m:naryPr>
                        <m:chr m:val="∑"/>
                        <m:limLoc m:val="subSup"/>
                        <m:ctrlPr>
                          <a:rPr lang="zh-CN" altLang="en-US" sz="3200" i="1">
                            <a:latin typeface="Cambria Math" panose="02040503050406030204" pitchFamily="18" charset="0"/>
                          </a:rPr>
                        </m:ctrlPr>
                      </m:naryPr>
                      <m:sub>
                        <m:r>
                          <m:rPr>
                            <m:brk m:alnAt="25"/>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𝑚</m:t>
                        </m:r>
                      </m:sup>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𝑏</m:t>
                            </m:r>
                          </m:e>
                          <m:sub>
                            <m:r>
                              <a:rPr lang="en-US" altLang="zh-CN" sz="2400" i="1" dirty="0">
                                <a:latin typeface="Cambria Math" panose="02040503050406030204" pitchFamily="18" charset="0"/>
                              </a:rPr>
                              <m:t>𝑖𝑖</m:t>
                            </m:r>
                          </m:sub>
                        </m:sSub>
                      </m:e>
                    </m:nary>
                  </m:oMath>
                </a14:m>
                <a:endParaRPr lang="en-US" altLang="zh-CN" sz="2400" dirty="0" smtClean="0"/>
              </a:p>
              <a:p>
                <a:pPr marL="0" indent="0">
                  <a:lnSpc>
                    <a:spcPct val="150000"/>
                  </a:lnSpc>
                  <a:buNone/>
                </a:pPr>
                <a:endParaRPr lang="en-US" altLang="zh-CN" dirty="0" smtClean="0"/>
              </a:p>
            </p:txBody>
          </p:sp>
        </mc:Choice>
        <mc:Fallback>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1120302" y="1690688"/>
                <a:ext cx="5280498" cy="4502294"/>
              </a:xfrm>
              <a:blipFill rotWithShape="0">
                <a:blip r:embed="rId3"/>
                <a:stretch>
                  <a:fillRect l="-1848" t="-1353" b="-10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xmlns="" id="{91664542-E606-4C82-B467-5A62C5BE849B}"/>
                  </a:ext>
                </a:extLst>
              </p:cNvPr>
              <p:cNvSpPr txBox="1">
                <a:spLocks/>
              </p:cNvSpPr>
              <p:nvPr/>
            </p:nvSpPr>
            <p:spPr>
              <a:xfrm>
                <a:off x="6789907" y="1698491"/>
                <a:ext cx="4153711" cy="43890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t>公式</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推导</m:t>
                    </m:r>
                    <m:r>
                      <a:rPr lang="zh-CN" altLang="en-US" b="0"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𝑑𝑖𝑠𝑡</m:t>
                                </m:r>
                              </m:e>
                              <m:sup>
                                <m:r>
                                  <a:rPr lang="en-US" altLang="zh-CN" i="1" dirty="0">
                                    <a:latin typeface="Cambria Math" panose="02040503050406030204" pitchFamily="18" charset="0"/>
                                  </a:rPr>
                                  <m:t>2</m:t>
                                </m:r>
                              </m:sup>
                            </m:sSup>
                          </m:e>
                          <m:sub>
                            <m:r>
                              <a:rPr lang="en-US" altLang="zh-CN" i="1" dirty="0">
                                <a:latin typeface="Cambria Math" panose="02040503050406030204" pitchFamily="18" charset="0"/>
                              </a:rPr>
                              <m:t>𝑖𝑗</m:t>
                            </m:r>
                          </m:sub>
                        </m:sSub>
                      </m:e>
                    </m:nary>
                  </m:oMath>
                </a14:m>
                <a:endParaRPr lang="en-US" altLang="zh-CN" i="1" dirty="0" smtClean="0">
                  <a:latin typeface="Cambria Math" panose="02040503050406030204" pitchFamily="18" charset="0"/>
                </a:endParaRPr>
              </a:p>
              <a:p>
                <a:pPr marL="0" indent="0">
                  <a:lnSpc>
                    <a:spcPct val="150000"/>
                  </a:lnSpc>
                  <a:buNone/>
                </a:pPr>
                <a:r>
                  <a:rPr lang="en-US" altLang="zh-CN" dirty="0"/>
                  <a:t>= </a:t>
                </a:r>
                <a14:m>
                  <m:oMath xmlns:m="http://schemas.openxmlformats.org/officeDocument/2006/math">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m:t>
                            </m:r>
                            <m:r>
                              <a:rPr lang="en-US" altLang="zh-CN" i="1">
                                <a:latin typeface="Cambria Math" panose="02040503050406030204" pitchFamily="18" charset="0"/>
                              </a:rPr>
                              <m:t>𝑏</m:t>
                            </m:r>
                          </m:e>
                          <m:sub>
                            <m:r>
                              <a:rPr lang="en-US" altLang="zh-CN" i="1">
                                <a:latin typeface="Cambria Math" panose="02040503050406030204" pitchFamily="18" charset="0"/>
                              </a:rPr>
                              <m:t>𝑖𝑖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−2</m:t>
                            </m:r>
                            <m:r>
                              <a:rPr lang="en-US" altLang="zh-CN" i="1">
                                <a:latin typeface="Cambria Math" panose="02040503050406030204" pitchFamily="18" charset="0"/>
                              </a:rPr>
                              <m:t>𝑏</m:t>
                            </m:r>
                          </m:e>
                          <m:sub>
                            <m:r>
                              <a:rPr lang="en-US" altLang="zh-CN" i="1">
                                <a:latin typeface="Cambria Math" panose="02040503050406030204" pitchFamily="18" charset="0"/>
                              </a:rPr>
                              <m:t>𝑖𝑗</m:t>
                            </m:r>
                          </m:sub>
                        </m:sSub>
                      </m:e>
                    </m:nary>
                    <m:r>
                      <a:rPr lang="zh-CN" altLang="en-US" b="0" i="1" smtClean="0">
                        <a:latin typeface="Cambria Math" panose="02040503050406030204" pitchFamily="18" charset="0"/>
                      </a:rPr>
                      <m:t>）</m:t>
                    </m:r>
                  </m:oMath>
                </a14:m>
                <a:endParaRPr lang="en-US" altLang="zh-CN" dirty="0" smtClean="0"/>
              </a:p>
              <a:p>
                <a:pPr marL="0" indent="0">
                  <a:lnSpc>
                    <a:spcPct val="150000"/>
                  </a:lnSpc>
                  <a:buNone/>
                </a:pPr>
                <a:r>
                  <a:rPr lang="en-US" altLang="zh-CN" dirty="0" smtClean="0"/>
                  <a:t>=  </a:t>
                </a:r>
                <a14:m>
                  <m:oMath xmlns:m="http://schemas.openxmlformats.org/officeDocument/2006/math">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𝑗</m:t>
                            </m:r>
                            <m:r>
                              <a:rPr lang="en-US" altLang="zh-CN" i="1">
                                <a:latin typeface="Cambria Math" panose="02040503050406030204" pitchFamily="18" charset="0"/>
                              </a:rPr>
                              <m:t>𝑗</m:t>
                            </m:r>
                          </m:sub>
                        </m:sSub>
                      </m:e>
                    </m:nary>
                    <m:r>
                      <a:rPr lang="en-US" altLang="zh-CN" b="0" i="0" smtClean="0">
                        <a:latin typeface="Cambria Math" panose="02040503050406030204" pitchFamily="18" charset="0"/>
                      </a:rPr>
                      <m:t>−2</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e>
                    </m:nary>
                  </m:oMath>
                </a14:m>
                <a:endParaRPr lang="en-US" altLang="zh-CN" dirty="0" smtClean="0"/>
              </a:p>
              <a:p>
                <a:pPr marL="0" indent="0">
                  <a:lnSpc>
                    <a:spcPct val="150000"/>
                  </a:lnSpc>
                  <a:buNone/>
                </a:pPr>
                <a:r>
                  <a:rPr lang="en-US" altLang="zh-CN" dirty="0" smtClean="0"/>
                  <a:t>=  </a:t>
                </a:r>
                <a14:m>
                  <m:oMath xmlns:m="http://schemas.openxmlformats.org/officeDocument/2006/math">
                    <m:r>
                      <a:rPr lang="en-US" altLang="zh-CN" i="1" dirty="0">
                        <a:latin typeface="Cambria Math" panose="02040503050406030204" pitchFamily="18" charset="0"/>
                      </a:rPr>
                      <m:t>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r>
                      <a:rPr lang="en-US" altLang="zh-CN" i="1" dirty="0">
                        <a:latin typeface="Cambria Math" panose="02040503050406030204" pitchFamily="18" charset="0"/>
                      </a:rPr>
                      <m:t>+</m:t>
                    </m:r>
                    <m:r>
                      <a:rPr lang="en-US" altLang="zh-CN" i="1" dirty="0">
                        <a:latin typeface="Cambria Math" panose="02040503050406030204" pitchFamily="18" charset="0"/>
                      </a:rPr>
                      <m:t>𝑚</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𝑗𝑗</m:t>
                        </m:r>
                      </m:sub>
                    </m:sSub>
                  </m:oMath>
                </a14:m>
                <a:endParaRPr lang="en-US" altLang="zh-CN" i="1" dirty="0" smtClean="0">
                  <a:latin typeface="Cambria Math" panose="02040503050406030204" pitchFamily="18" charset="0"/>
                </a:endParaRPr>
              </a:p>
              <a:p>
                <a:pPr marL="0" indent="0">
                  <a:lnSpc>
                    <a:spcPct val="150000"/>
                  </a:lnSpc>
                  <a:buNone/>
                </a:pPr>
                <a:r>
                  <a:rPr lang="zh-CN" altLang="en-US" dirty="0" smtClean="0"/>
                  <a:t>公式</a:t>
                </a:r>
                <a14:m>
                  <m:oMath xmlns:m="http://schemas.openxmlformats.org/officeDocument/2006/math">
                    <m:r>
                      <a:rPr lang="en-US" altLang="zh-CN" b="0" i="0" smtClean="0">
                        <a:latin typeface="Cambria Math" panose="02040503050406030204" pitchFamily="18" charset="0"/>
                      </a:rPr>
                      <m:t>(4)</m:t>
                    </m:r>
                    <m:r>
                      <a:rPr lang="zh-CN" altLang="en-US" i="1">
                        <a:latin typeface="Cambria Math" panose="02040503050406030204" pitchFamily="18" charset="0"/>
                      </a:rPr>
                      <m:t>推导</m:t>
                    </m:r>
                    <m:r>
                      <a:rPr lang="zh-CN" altLang="en-US"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𝑑𝑖𝑠𝑡</m:t>
                                    </m:r>
                                  </m:e>
                                  <m:sup>
                                    <m:r>
                                      <a:rPr lang="en-US" altLang="zh-CN" i="1" dirty="0">
                                        <a:latin typeface="Cambria Math" panose="02040503050406030204" pitchFamily="18" charset="0"/>
                                      </a:rPr>
                                      <m:t>2</m:t>
                                    </m:r>
                                  </m:sup>
                                </m:sSup>
                              </m:e>
                              <m:sub>
                                <m:r>
                                  <a:rPr lang="en-US" altLang="zh-CN" i="1" dirty="0">
                                    <a:latin typeface="Cambria Math" panose="02040503050406030204" pitchFamily="18" charset="0"/>
                                  </a:rPr>
                                  <m:t>𝑖𝑗</m:t>
                                </m:r>
                              </m:sub>
                            </m:sSub>
                          </m:e>
                        </m:nary>
                      </m:e>
                    </m:nary>
                  </m:oMath>
                </a14:m>
                <a:endParaRPr lang="en-US" altLang="zh-CN" dirty="0" smtClean="0"/>
              </a:p>
              <a:p>
                <a:pPr marL="0" indent="0">
                  <a:lnSpc>
                    <a:spcPct val="150000"/>
                  </a:lnSpc>
                  <a:buNone/>
                </a:pPr>
                <a:r>
                  <a:rPr lang="en-US" altLang="zh-CN" dirty="0"/>
                  <a:t>=</a:t>
                </a:r>
                <a14:m>
                  <m:oMath xmlns:m="http://schemas.openxmlformats.org/officeDocument/2006/math">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r>
                          <a:rPr lang="zh-CN" altLang="en-US" i="1" dirty="0">
                            <a:latin typeface="Cambria Math" panose="02040503050406030204" pitchFamily="18" charset="0"/>
                          </a:rPr>
                          <m:t>（</m:t>
                        </m:r>
                        <m:r>
                          <a:rPr lang="en-US" altLang="zh-CN" i="1" dirty="0">
                            <a:latin typeface="Cambria Math" panose="02040503050406030204" pitchFamily="18" charset="0"/>
                          </a:rPr>
                          <m:t>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r>
                          <a:rPr lang="en-US" altLang="zh-CN" i="1" dirty="0">
                            <a:latin typeface="Cambria Math" panose="02040503050406030204" pitchFamily="18" charset="0"/>
                          </a:rPr>
                          <m:t>+</m:t>
                        </m:r>
                        <m:r>
                          <a:rPr lang="en-US" altLang="zh-CN" i="1" dirty="0">
                            <a:latin typeface="Cambria Math" panose="02040503050406030204" pitchFamily="18" charset="0"/>
                          </a:rPr>
                          <m:t>𝑚</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𝑖𝑖</m:t>
                            </m:r>
                          </m:sub>
                        </m:sSub>
                        <m:r>
                          <a:rPr lang="zh-CN" altLang="en-US" b="0" i="1" dirty="0" smtClean="0">
                            <a:latin typeface="Cambria Math" panose="02040503050406030204" pitchFamily="18" charset="0"/>
                          </a:rPr>
                          <m:t>）</m:t>
                        </m:r>
                      </m:e>
                    </m:nary>
                  </m:oMath>
                </a14:m>
                <a:endParaRPr lang="en-US" altLang="zh-CN" dirty="0" smtClean="0"/>
              </a:p>
              <a:p>
                <a:pPr marL="0" indent="0">
                  <a:lnSpc>
                    <a:spcPct val="150000"/>
                  </a:lnSpc>
                  <a:buNone/>
                </a:pPr>
                <a:r>
                  <a:rPr lang="en-US" altLang="zh-CN" dirty="0" smtClean="0"/>
                  <a:t>=m</a:t>
                </a:r>
                <a14:m>
                  <m:oMath xmlns:m="http://schemas.openxmlformats.org/officeDocument/2006/math">
                    <m:r>
                      <a:rPr lang="en-US" altLang="zh-CN" i="1" dirty="0">
                        <a:latin typeface="Cambria Math" panose="02040503050406030204" pitchFamily="18" charset="0"/>
                      </a:rPr>
                      <m:t>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oMath>
                </a14:m>
                <a:r>
                  <a:rPr lang="en-US" altLang="zh-CN" dirty="0" smtClean="0"/>
                  <a:t>+m</a:t>
                </a:r>
                <a14:m>
                  <m:oMath xmlns:m="http://schemas.openxmlformats.org/officeDocument/2006/math">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𝑖𝑖</m:t>
                            </m:r>
                          </m:sub>
                        </m:sSub>
                      </m:e>
                    </m:nary>
                  </m:oMath>
                </a14:m>
                <a:endParaRPr lang="en-US" altLang="zh-CN" dirty="0" smtClean="0"/>
              </a:p>
              <a:p>
                <a:pPr marL="0" indent="0">
                  <a:lnSpc>
                    <a:spcPct val="150000"/>
                  </a:lnSpc>
                  <a:buNone/>
                </a:pPr>
                <a:r>
                  <a:rPr lang="en-US" altLang="zh-CN" dirty="0"/>
                  <a:t>=</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𝑚𝑡𝑟</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𝐵</m:t>
                        </m:r>
                      </m:e>
                    </m:d>
                  </m:oMath>
                </a14:m>
                <a:endParaRPr lang="en-US" altLang="zh-CN" dirty="0" smtClean="0"/>
              </a:p>
            </p:txBody>
          </p:sp>
        </mc:Choice>
        <mc:Fallback>
          <p:sp>
            <p:nvSpPr>
              <p:cNvPr id="4" name="内容占位符 2">
                <a:extLst>
                  <a:ext uri="{FF2B5EF4-FFF2-40B4-BE49-F238E27FC236}">
                    <a16:creationId xmlns:a16="http://schemas.microsoft.com/office/drawing/2014/main" xmlns="" xmlns:a14="http://schemas.microsoft.com/office/drawing/2010/main" id="{91664542-E606-4C82-B467-5A62C5BE849B}"/>
                  </a:ext>
                </a:extLst>
              </p:cNvPr>
              <p:cNvSpPr txBox="1">
                <a:spLocks noRot="1" noChangeAspect="1" noMove="1" noResize="1" noEditPoints="1" noAdjustHandles="1" noChangeArrowheads="1" noChangeShapeType="1" noTextEdit="1"/>
              </p:cNvSpPr>
              <p:nvPr/>
            </p:nvSpPr>
            <p:spPr>
              <a:xfrm>
                <a:off x="6789907" y="1698491"/>
                <a:ext cx="4153711" cy="4389099"/>
              </a:xfrm>
              <a:prstGeom prst="rect">
                <a:avLst/>
              </a:prstGeom>
              <a:blipFill rotWithShape="0">
                <a:blip r:embed="rId4"/>
                <a:stretch>
                  <a:fillRect l="-6021" t="-9306" b="-3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1658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91664542-E606-4C82-B467-5A62C5BE849B}"/>
              </a:ext>
            </a:extLst>
          </p:cNvPr>
          <p:cNvSpPr>
            <a:spLocks noGrp="1"/>
          </p:cNvSpPr>
          <p:nvPr>
            <p:ph idx="1"/>
          </p:nvPr>
        </p:nvSpPr>
        <p:spPr>
          <a:xfrm>
            <a:off x="1166446" y="1690688"/>
            <a:ext cx="4929554" cy="4328275"/>
          </a:xfrm>
        </p:spPr>
        <p:txBody>
          <a:bodyPr>
            <a:normAutofit/>
          </a:bodyPr>
          <a:lstStyle/>
          <a:p>
            <a:pPr marL="0" indent="0">
              <a:lnSpc>
                <a:spcPct val="120000"/>
              </a:lnSpc>
              <a:buNone/>
            </a:pPr>
            <a:endParaRPr lang="en-US" altLang="zh-CN" dirty="0" smtClean="0"/>
          </a:p>
          <a:p>
            <a:pPr marL="0" indent="0">
              <a:lnSpc>
                <a:spcPct val="150000"/>
              </a:lnSpc>
              <a:buNone/>
            </a:pPr>
            <a:endParaRPr lang="en-US" altLang="zh-CN" dirty="0" smtClean="0"/>
          </a:p>
        </p:txBody>
      </p:sp>
      <p:sp>
        <p:nvSpPr>
          <p:cNvPr id="4" name="内容占位符 2">
            <a:extLst>
              <a:ext uri="{FF2B5EF4-FFF2-40B4-BE49-F238E27FC236}">
                <a16:creationId xmlns:mc="http://schemas.openxmlformats.org/markup-compatibility/2006" xmlns:a14="http://schemas.microsoft.com/office/drawing/2010/main" xmlns:a16="http://schemas.microsoft.com/office/drawing/2014/main" xmlns="" id="{91664542-E606-4C82-B467-5A62C5BE849B}"/>
              </a:ext>
            </a:extLst>
          </p:cNvPr>
          <p:cNvSpPr txBox="1">
            <a:spLocks/>
          </p:cNvSpPr>
          <p:nvPr/>
        </p:nvSpPr>
        <p:spPr>
          <a:xfrm>
            <a:off x="1493815" y="905429"/>
            <a:ext cx="7033097" cy="4023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令：</a:t>
            </a:r>
            <a:endParaRPr lang="en-US" altLang="zh-CN" dirty="0" smtClean="0"/>
          </a:p>
          <a:p>
            <a:pPr marL="0" indent="0">
              <a:lnSpc>
                <a:spcPct val="150000"/>
              </a:lnSpc>
              <a:buNone/>
            </a:pPr>
            <a:endParaRPr lang="en-US" altLang="zh-CN" sz="3600" dirty="0" smtClean="0"/>
          </a:p>
        </p:txBody>
      </p:sp>
      <p:sp>
        <p:nvSpPr>
          <p:cNvPr id="7" name="文本框 6"/>
          <p:cNvSpPr txBox="1"/>
          <p:nvPr/>
        </p:nvSpPr>
        <p:spPr>
          <a:xfrm>
            <a:off x="5745982" y="942913"/>
            <a:ext cx="700035" cy="2585323"/>
          </a:xfrm>
          <a:prstGeom prst="rect">
            <a:avLst/>
          </a:prstGeom>
          <a:noFill/>
        </p:spPr>
        <p:txBody>
          <a:bodyPr wrap="square" rtlCol="0">
            <a:spAutoFit/>
          </a:bodyPr>
          <a:lstStyle/>
          <a:p>
            <a:r>
              <a:rPr lang="zh-CN" altLang="en-US" b="1" dirty="0" smtClean="0"/>
              <a:t>（</a:t>
            </a:r>
            <a:r>
              <a:rPr lang="en-US" altLang="zh-CN" b="1" dirty="0" smtClean="0"/>
              <a:t>5</a:t>
            </a:r>
            <a:r>
              <a:rPr lang="zh-CN" altLang="en-US" b="1" dirty="0" smtClean="0"/>
              <a:t>）</a:t>
            </a:r>
            <a:endParaRPr lang="en-US" altLang="zh-CN" b="1" dirty="0" smtClean="0"/>
          </a:p>
          <a:p>
            <a:endParaRPr lang="en-US" altLang="zh-CN" b="1" dirty="0"/>
          </a:p>
          <a:p>
            <a:endParaRPr lang="en-US" altLang="zh-CN" b="1" dirty="0" smtClean="0"/>
          </a:p>
          <a:p>
            <a:endParaRPr lang="en-US" altLang="zh-CN" b="1" dirty="0"/>
          </a:p>
          <a:p>
            <a:r>
              <a:rPr lang="zh-CN" altLang="en-US" b="1" dirty="0" smtClean="0"/>
              <a:t>（</a:t>
            </a:r>
            <a:r>
              <a:rPr lang="en-US" altLang="zh-CN" b="1" dirty="0" smtClean="0"/>
              <a:t>6</a:t>
            </a:r>
            <a:r>
              <a:rPr lang="zh-CN" altLang="en-US" b="1" dirty="0" smtClean="0"/>
              <a:t>）</a:t>
            </a:r>
            <a:endParaRPr lang="en-US" altLang="zh-CN" b="1" dirty="0" smtClean="0"/>
          </a:p>
          <a:p>
            <a:endParaRPr lang="en-US" altLang="zh-CN" b="1" dirty="0"/>
          </a:p>
          <a:p>
            <a:endParaRPr lang="en-US" altLang="zh-CN" b="1" dirty="0" smtClean="0"/>
          </a:p>
          <a:p>
            <a:endParaRPr lang="en-US" altLang="zh-CN" b="1" dirty="0"/>
          </a:p>
          <a:p>
            <a:r>
              <a:rPr lang="zh-CN" altLang="en-US" b="1" dirty="0" smtClean="0"/>
              <a:t>（</a:t>
            </a:r>
            <a:r>
              <a:rPr lang="en-US" altLang="zh-CN" b="1" dirty="0" smtClean="0"/>
              <a:t>7</a:t>
            </a:r>
            <a:r>
              <a:rPr lang="zh-CN" altLang="en-US" b="1" dirty="0" smtClean="0"/>
              <a:t>）</a:t>
            </a:r>
            <a:endParaRPr lang="zh-CN" altLang="en-US" b="1" dirty="0"/>
          </a:p>
        </p:txBody>
      </p:sp>
      <p:pic>
        <p:nvPicPr>
          <p:cNvPr id="8" name="图片 7"/>
          <p:cNvPicPr>
            <a:picLocks noChangeAspect="1"/>
          </p:cNvPicPr>
          <p:nvPr/>
        </p:nvPicPr>
        <p:blipFill>
          <a:blip r:embed="rId3"/>
          <a:stretch>
            <a:fillRect/>
          </a:stretch>
        </p:blipFill>
        <p:spPr>
          <a:xfrm>
            <a:off x="2244016" y="616325"/>
            <a:ext cx="3581400" cy="3238500"/>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1541900" y="4006279"/>
                <a:ext cx="7952296" cy="882101"/>
              </a:xfrm>
              <a:prstGeom prst="rect">
                <a:avLst/>
              </a:prstGeom>
              <a:noFill/>
            </p:spPr>
            <p:txBody>
              <a:bodyPr wrap="square" rtlCol="0">
                <a:spAutoFit/>
              </a:bodyPr>
              <a:lstStyle/>
              <a:p>
                <a:r>
                  <a:rPr lang="zh-CN" altLang="en-US" sz="2800" dirty="0" smtClean="0"/>
                  <a:t>由</a:t>
                </a:r>
                <a14:m>
                  <m:oMath xmlns:m="http://schemas.openxmlformats.org/officeDocument/2006/math">
                    <m:sSup>
                      <m:sSupPr>
                        <m:ctrlPr>
                          <a:rPr lang="en-US" altLang="zh-CN" sz="2800" i="1" dirty="0">
                            <a:latin typeface="Cambria Math" panose="02040503050406030204" pitchFamily="18" charset="0"/>
                          </a:rPr>
                        </m:ctrlPr>
                      </m:sSupPr>
                      <m:e>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 </m:t>
                            </m:r>
                            <m:r>
                              <a:rPr lang="en-US" altLang="zh-CN" sz="2800" i="1" dirty="0">
                                <a:latin typeface="Cambria Math" panose="02040503050406030204" pitchFamily="18" charset="0"/>
                              </a:rPr>
                              <m:t>𝑑𝑖𝑠𝑡</m:t>
                            </m:r>
                          </m:e>
                          <m:sub>
                            <m:r>
                              <a:rPr lang="en-US" altLang="zh-CN" sz="2800" i="1" dirty="0">
                                <a:latin typeface="Cambria Math" panose="02040503050406030204" pitchFamily="18" charset="0"/>
                              </a:rPr>
                              <m:t>𝑖𝑗</m:t>
                            </m:r>
                          </m:sub>
                        </m:sSub>
                      </m:e>
                      <m:sup>
                        <m:r>
                          <a:rPr lang="en-US" altLang="zh-CN" sz="2800" i="1" dirty="0">
                            <a:latin typeface="Cambria Math" panose="02040503050406030204" pitchFamily="18" charset="0"/>
                          </a:rPr>
                          <m:t>2</m:t>
                        </m:r>
                      </m:sup>
                    </m:sSup>
                    <m:r>
                      <a:rPr lang="en-US" altLang="zh-CN" sz="2800" dirty="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𝑗𝑗</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−2</m:t>
                        </m:r>
                        <m:r>
                          <a:rPr lang="en-US" altLang="zh-CN" sz="2800" i="1">
                            <a:latin typeface="Cambria Math" panose="02040503050406030204" pitchFamily="18" charset="0"/>
                          </a:rPr>
                          <m:t>𝑏</m:t>
                        </m:r>
                      </m:e>
                      <m:sub>
                        <m:r>
                          <a:rPr lang="en-US" altLang="zh-CN" sz="2800" i="1">
                            <a:latin typeface="Cambria Math" panose="02040503050406030204" pitchFamily="18" charset="0"/>
                          </a:rPr>
                          <m:t>𝑖𝑗</m:t>
                        </m:r>
                      </m:sub>
                    </m:sSub>
                    <m:r>
                      <a:rPr lang="en-US" altLang="zh-CN" sz="2800" b="0" i="0" smtClean="0">
                        <a:latin typeface="Cambria Math" panose="02040503050406030204" pitchFamily="18" charset="0"/>
                      </a:rPr>
                      <m:t> ,</m:t>
                    </m:r>
                  </m:oMath>
                </a14:m>
                <a:r>
                  <a:rPr lang="zh-CN" altLang="en-US" sz="2800" dirty="0" smtClean="0"/>
                  <a:t>以及公式</a:t>
                </a:r>
                <a:r>
                  <a:rPr lang="en-US" altLang="zh-CN" sz="2800" dirty="0" smtClean="0"/>
                  <a:t>(2)~(7)</a:t>
                </a:r>
                <a:r>
                  <a:rPr lang="zh-CN" altLang="en-US" sz="2800" dirty="0" smtClean="0"/>
                  <a:t>可得：</a:t>
                </a:r>
                <a:endParaRPr lang="en-US" altLang="zh-CN" sz="2800" dirty="0" smtClean="0"/>
              </a:p>
              <a:p>
                <a:endParaRPr lang="en-US" altLang="zh-CN" dirty="0"/>
              </a:p>
            </p:txBody>
          </p:sp>
        </mc:Choice>
        <mc:Fallback xmlns="">
          <p:sp>
            <p:nvSpPr>
              <p:cNvPr id="10" name="文本框 9"/>
              <p:cNvSpPr txBox="1">
                <a:spLocks noRot="1" noChangeAspect="1" noMove="1" noResize="1" noEditPoints="1" noAdjustHandles="1" noChangeArrowheads="1" noChangeShapeType="1" noTextEdit="1"/>
              </p:cNvSpPr>
              <p:nvPr/>
            </p:nvSpPr>
            <p:spPr>
              <a:xfrm>
                <a:off x="1541900" y="4006279"/>
                <a:ext cx="7952296" cy="882101"/>
              </a:xfrm>
              <a:prstGeom prst="rect">
                <a:avLst/>
              </a:prstGeom>
              <a:blipFill rotWithShape="0">
                <a:blip r:embed="rId4"/>
                <a:stretch>
                  <a:fillRect l="-1610" t="-2069"/>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2244016" y="4750730"/>
            <a:ext cx="5973554" cy="922909"/>
          </a:xfrm>
          <a:prstGeom prst="rect">
            <a:avLst/>
          </a:prstGeom>
        </p:spPr>
      </p:pic>
      <p:sp>
        <p:nvSpPr>
          <p:cNvPr id="12" name="矩形 11"/>
          <p:cNvSpPr/>
          <p:nvPr/>
        </p:nvSpPr>
        <p:spPr>
          <a:xfrm>
            <a:off x="8364477" y="4997091"/>
            <a:ext cx="761747" cy="369332"/>
          </a:xfrm>
          <a:prstGeom prst="rect">
            <a:avLst/>
          </a:prstGeom>
        </p:spPr>
        <p:txBody>
          <a:bodyPr wrap="none">
            <a:spAutoFit/>
          </a:bodyPr>
          <a:lstStyle/>
          <a:p>
            <a:r>
              <a:rPr lang="zh-CN" altLang="en-US" b="1" dirty="0" smtClean="0"/>
              <a:t>（</a:t>
            </a:r>
            <a:r>
              <a:rPr lang="en-US" altLang="zh-CN" b="1" dirty="0" smtClean="0"/>
              <a:t>8</a:t>
            </a:r>
            <a:r>
              <a:rPr lang="zh-CN" altLang="en-US" b="1" dirty="0" smtClean="0"/>
              <a:t>）</a:t>
            </a:r>
            <a:endParaRPr lang="zh-CN" altLang="en-US" b="1" dirty="0"/>
          </a:p>
        </p:txBody>
      </p:sp>
    </p:spTree>
    <p:extLst>
      <p:ext uri="{BB962C8B-B14F-4D97-AF65-F5344CB8AC3E}">
        <p14:creationId xmlns:p14="http://schemas.microsoft.com/office/powerpoint/2010/main" val="293368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a:bodyPr>
          <a:lstStyle/>
          <a:p>
            <a:pPr marL="0" indent="0">
              <a:lnSpc>
                <a:spcPct val="150000"/>
              </a:lnSpc>
              <a:buNone/>
            </a:pPr>
            <a:endParaRPr lang="en-US" altLang="zh-CN" dirty="0" smtClean="0"/>
          </a:p>
          <a:p>
            <a:pPr marL="0" indent="0">
              <a:lnSpc>
                <a:spcPct val="150000"/>
              </a:lnSpc>
              <a:buNone/>
            </a:pPr>
            <a:endParaRPr lang="en-US" altLang="zh-CN" dirty="0" smtClean="0"/>
          </a:p>
        </p:txBody>
      </p:sp>
      <p:sp>
        <p:nvSpPr>
          <p:cNvPr id="10" name="文本框 9"/>
          <p:cNvSpPr txBox="1"/>
          <p:nvPr/>
        </p:nvSpPr>
        <p:spPr>
          <a:xfrm>
            <a:off x="4410973" y="1082830"/>
            <a:ext cx="700035" cy="2677656"/>
          </a:xfrm>
          <a:prstGeom prst="rect">
            <a:avLst/>
          </a:prstGeom>
          <a:noFill/>
        </p:spPr>
        <p:txBody>
          <a:bodyPr wrap="square" rtlCol="0">
            <a:spAutoFit/>
          </a:bodyPr>
          <a:lstStyle/>
          <a:p>
            <a:r>
              <a:rPr lang="en-US" altLang="zh-CN" sz="2400" dirty="0" smtClean="0"/>
              <a:t>(2)</a:t>
            </a:r>
            <a:endParaRPr lang="en-US" altLang="zh-CN" sz="2400" dirty="0"/>
          </a:p>
          <a:p>
            <a:endParaRPr lang="en-US" altLang="zh-CN" sz="2400" dirty="0" smtClean="0"/>
          </a:p>
          <a:p>
            <a:endParaRPr lang="en-US" altLang="zh-CN" sz="2400" dirty="0"/>
          </a:p>
          <a:p>
            <a:r>
              <a:rPr lang="en-US" altLang="zh-CN" sz="2400" dirty="0" smtClean="0"/>
              <a:t>(3)</a:t>
            </a:r>
          </a:p>
          <a:p>
            <a:endParaRPr lang="en-US" altLang="zh-CN" sz="2400" dirty="0"/>
          </a:p>
          <a:p>
            <a:endParaRPr lang="en-US" altLang="zh-CN" sz="2400" dirty="0"/>
          </a:p>
          <a:p>
            <a:r>
              <a:rPr lang="en-US" altLang="zh-CN" sz="2400" dirty="0" smtClean="0"/>
              <a:t>(4)</a:t>
            </a:r>
            <a:endParaRPr lang="zh-CN" altLang="en-US" sz="2400" dirty="0"/>
          </a:p>
        </p:txBody>
      </p:sp>
      <p:pic>
        <p:nvPicPr>
          <p:cNvPr id="13" name="图片 12"/>
          <p:cNvPicPr>
            <a:picLocks noChangeAspect="1"/>
          </p:cNvPicPr>
          <p:nvPr/>
        </p:nvPicPr>
        <p:blipFill>
          <a:blip r:embed="rId3"/>
          <a:stretch>
            <a:fillRect/>
          </a:stretch>
        </p:blipFill>
        <p:spPr>
          <a:xfrm>
            <a:off x="942258" y="910826"/>
            <a:ext cx="3477103" cy="3021664"/>
          </a:xfrm>
          <a:prstGeom prst="rect">
            <a:avLst/>
          </a:prstGeom>
        </p:spPr>
      </p:pic>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xmlns="" id="{91664542-E606-4C82-B467-5A62C5BE849B}"/>
                  </a:ext>
                </a:extLst>
              </p:cNvPr>
              <p:cNvSpPr txBox="1">
                <a:spLocks/>
              </p:cNvSpPr>
              <p:nvPr/>
            </p:nvSpPr>
            <p:spPr>
              <a:xfrm>
                <a:off x="5184454" y="743578"/>
                <a:ext cx="6313717" cy="3016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t>公式</a:t>
                </a:r>
                <a:r>
                  <a:rPr lang="en-US" altLang="zh-CN" sz="2400" dirty="0"/>
                  <a:t>(8)</a:t>
                </a:r>
                <a:r>
                  <a:rPr lang="zh-CN" altLang="en-US" sz="2400" dirty="0" smtClean="0"/>
                  <a:t>推导</a:t>
                </a:r>
                <a:r>
                  <a:rPr lang="zh-CN" altLang="en-US" sz="2400" dirty="0"/>
                  <a:t>：</a:t>
                </a:r>
                <a:endParaRPr lang="en-US" altLang="zh-CN" sz="2400" i="1" dirty="0" smtClean="0">
                  <a:latin typeface="Cambria Math" panose="02040503050406030204" pitchFamily="18" charset="0"/>
                </a:endParaRPr>
              </a:p>
              <a:p>
                <a:pPr marL="0" indent="0">
                  <a:lnSpc>
                    <a:spcPct val="120000"/>
                  </a:lnSpc>
                  <a:buFont typeface="Arial" panose="020B0604020202020204" pitchFamily="34" charset="0"/>
                  <a:buNone/>
                </a:pPr>
                <a14:m>
                  <m:oMath xmlns:m="http://schemas.openxmlformats.org/officeDocument/2006/math">
                    <m:sSub>
                      <m:sSubPr>
                        <m:ctrlPr>
                          <a:rPr lang="en-US" altLang="zh-CN" sz="2400" i="1" smtClean="0">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sub>
                    </m:sSub>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ctrlPr>
                          <a:rPr lang="en-US" altLang="zh-CN" sz="2400" i="1" dirty="0" smtClean="0">
                            <a:latin typeface="Cambria Math" panose="02040503050406030204" pitchFamily="18" charset="0"/>
                          </a:rPr>
                        </m:ctrlPr>
                      </m:naryPr>
                      <m:sub>
                        <m:r>
                          <m:rPr>
                            <m:brk m:alnAt="23"/>
                          </m:rP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rPr>
                          <m:t>=1</m:t>
                        </m:r>
                      </m:sub>
                      <m:sup>
                        <m:r>
                          <a:rPr lang="en-US" altLang="zh-CN" sz="2400" i="1" dirty="0" smtClean="0">
                            <a:latin typeface="Cambria Math" panose="02040503050406030204" pitchFamily="18" charset="0"/>
                          </a:rPr>
                          <m:t>𝑚</m:t>
                        </m:r>
                      </m:sup>
                      <m:e>
                        <m:sSub>
                          <m:sSubPr>
                            <m:ctrlPr>
                              <a:rPr lang="en-US" altLang="zh-CN" sz="2400" i="1" dirty="0">
                                <a:latin typeface="Cambria Math" panose="02040503050406030204" pitchFamily="18" charset="0"/>
                              </a:rPr>
                            </m:ctrlPr>
                          </m:sSub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𝑑𝑖𝑠𝑡</m:t>
                                </m:r>
                              </m:e>
                              <m:sup>
                                <m:r>
                                  <a:rPr lang="en-US" altLang="zh-CN" sz="2400" i="1" dirty="0">
                                    <a:latin typeface="Cambria Math" panose="02040503050406030204" pitchFamily="18" charset="0"/>
                                  </a:rPr>
                                  <m:t>2</m:t>
                                </m:r>
                              </m:sup>
                            </m:sSup>
                          </m:e>
                          <m:sub>
                            <m:r>
                              <a:rPr lang="en-US" altLang="zh-CN" sz="2400" i="1" dirty="0">
                                <a:latin typeface="Cambria Math" panose="02040503050406030204" pitchFamily="18" charset="0"/>
                              </a:rPr>
                              <m:t>𝑖𝑗</m:t>
                            </m:r>
                          </m:sub>
                        </m:sSub>
                      </m:e>
                    </m:nary>
                    <m:r>
                      <a:rPr lang="en-US" altLang="zh-CN" sz="2400" dirty="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r>
                      <a:rPr lang="en-US" altLang="zh-CN" sz="2400" i="1" dirty="0">
                        <a:latin typeface="Cambria Math" panose="02040503050406030204" pitchFamily="18" charset="0"/>
                      </a:rPr>
                      <m:t>𝑡𝑟</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𝐵</m:t>
                        </m:r>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𝑏</m:t>
                        </m:r>
                      </m:e>
                      <m:sub>
                        <m:r>
                          <a:rPr lang="en-US" altLang="zh-CN" sz="2400" i="1" dirty="0">
                            <a:latin typeface="Cambria Math" panose="02040503050406030204" pitchFamily="18" charset="0"/>
                          </a:rPr>
                          <m:t>𝑗𝑗</m:t>
                        </m:r>
                      </m:sub>
                    </m:sSub>
                  </m:oMath>
                </a14:m>
                <a:r>
                  <a:rPr lang="en-US" altLang="zh-CN" sz="2400" dirty="0" smtClean="0"/>
                  <a:t>   (5)</a:t>
                </a:r>
              </a:p>
              <a:p>
                <a:pPr marL="0" indent="0">
                  <a:lnSpc>
                    <a:spcPct val="120000"/>
                  </a:lnSpc>
                  <a:buFont typeface="Arial" panose="020B0604020202020204" pitchFamily="34" charset="0"/>
                  <a:buNone/>
                </a:pPr>
                <a14:m>
                  <m:oMath xmlns:m="http://schemas.openxmlformats.org/officeDocument/2006/math">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𝑗</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ctrlPr>
                          <a:rPr lang="en-US" altLang="zh-CN" sz="2400" i="1" dirty="0">
                            <a:latin typeface="Cambria Math" panose="02040503050406030204" pitchFamily="18" charset="0"/>
                          </a:rPr>
                        </m:ctrlPr>
                      </m:naryPr>
                      <m:sub>
                        <m:r>
                          <a:rPr lang="en-US" altLang="zh-CN" sz="2400" i="1" dirty="0" smtClean="0">
                            <a:latin typeface="Cambria Math" panose="02040503050406030204" pitchFamily="18" charset="0"/>
                          </a:rPr>
                          <m:t>𝑗</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sSub>
                          <m:sSubPr>
                            <m:ctrlPr>
                              <a:rPr lang="en-US" altLang="zh-CN" sz="2400" i="1" dirty="0">
                                <a:latin typeface="Cambria Math" panose="02040503050406030204" pitchFamily="18" charset="0"/>
                              </a:rPr>
                            </m:ctrlPr>
                          </m:sSub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𝑑𝑖𝑠𝑡</m:t>
                                </m:r>
                              </m:e>
                              <m:sup>
                                <m:r>
                                  <a:rPr lang="en-US" altLang="zh-CN" sz="2400" i="1" dirty="0">
                                    <a:latin typeface="Cambria Math" panose="02040503050406030204" pitchFamily="18" charset="0"/>
                                  </a:rPr>
                                  <m:t>2</m:t>
                                </m:r>
                              </m:sup>
                            </m:sSup>
                          </m:e>
                          <m:sub>
                            <m:r>
                              <a:rPr lang="en-US" altLang="zh-CN" sz="2400" i="1" dirty="0">
                                <a:latin typeface="Cambria Math" panose="02040503050406030204" pitchFamily="18" charset="0"/>
                              </a:rPr>
                              <m:t>𝑖𝑗</m:t>
                            </m:r>
                          </m:sub>
                        </m:sSub>
                      </m:e>
                    </m:nary>
                    <m:r>
                      <a:rPr lang="en-US" altLang="zh-CN" sz="2400" dirty="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r>
                      <a:rPr lang="en-US" altLang="zh-CN" sz="2400" i="1" dirty="0">
                        <a:latin typeface="Cambria Math" panose="02040503050406030204" pitchFamily="18" charset="0"/>
                      </a:rPr>
                      <m:t>𝑡𝑟</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𝐵</m:t>
                        </m:r>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𝑏</m:t>
                        </m:r>
                      </m:e>
                      <m:sub>
                        <m:r>
                          <a:rPr lang="en-US" altLang="zh-CN" sz="2400" i="1" dirty="0">
                            <a:latin typeface="Cambria Math" panose="02040503050406030204" pitchFamily="18" charset="0"/>
                          </a:rPr>
                          <m:t>𝑖𝑖</m:t>
                        </m:r>
                      </m:sub>
                    </m:sSub>
                  </m:oMath>
                </a14:m>
                <a:r>
                  <a:rPr lang="en-US" altLang="zh-CN" sz="2400" dirty="0" smtClean="0"/>
                  <a:t>   (6)</a:t>
                </a:r>
              </a:p>
              <a:p>
                <a:pPr marL="0" indent="0">
                  <a:lnSpc>
                    <a:spcPct val="120000"/>
                  </a:lnSpc>
                  <a:buFont typeface="Arial" panose="020B0604020202020204" pitchFamily="34" charset="0"/>
                  <a:buNone/>
                </a:pPr>
                <a14:m>
                  <m:oMath xmlns:m="http://schemas.openxmlformats.org/officeDocument/2006/math">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𝑚</m:t>
                            </m:r>
                          </m:e>
                          <m:sup>
                            <m:r>
                              <a:rPr lang="en-US" altLang="zh-CN" sz="2400" i="1">
                                <a:latin typeface="Cambria Math" panose="02040503050406030204" pitchFamily="18" charset="0"/>
                              </a:rPr>
                              <m:t>2</m:t>
                            </m:r>
                          </m:sup>
                        </m:sSup>
                      </m:den>
                    </m:f>
                    <m:nary>
                      <m:naryPr>
                        <m:chr m:val="∑"/>
                        <m:ctrlPr>
                          <a:rPr lang="en-US" altLang="zh-CN" sz="2400" i="1" dirty="0" smtClean="0">
                            <a:latin typeface="Cambria Math" panose="02040503050406030204" pitchFamily="18" charset="0"/>
                          </a:rPr>
                        </m:ctrlPr>
                      </m:naryPr>
                      <m:sub>
                        <m:r>
                          <m:rPr>
                            <m:brk m:alnAt="23"/>
                          </m:rP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rPr>
                          <m:t>=1</m:t>
                        </m:r>
                      </m:sub>
                      <m:sup>
                        <m:r>
                          <a:rPr lang="en-US" altLang="zh-CN" sz="2400" i="1" dirty="0" smtClean="0">
                            <a:latin typeface="Cambria Math" panose="02040503050406030204" pitchFamily="18" charset="0"/>
                          </a:rPr>
                          <m:t>𝑚</m:t>
                        </m:r>
                      </m:sup>
                      <m:e>
                        <m:nary>
                          <m:naryPr>
                            <m:chr m:val="∑"/>
                            <m:ctrlPr>
                              <a:rPr lang="en-US" altLang="zh-CN" sz="2400" i="1" dirty="0">
                                <a:latin typeface="Cambria Math" panose="02040503050406030204" pitchFamily="18" charset="0"/>
                              </a:rPr>
                            </m:ctrlPr>
                          </m:naryPr>
                          <m:sub>
                            <m:r>
                              <a:rPr lang="en-US" altLang="zh-CN" sz="2400" i="1" dirty="0" smtClean="0">
                                <a:latin typeface="Cambria Math" panose="02040503050406030204" pitchFamily="18" charset="0"/>
                              </a:rPr>
                              <m:t>𝑗</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sSub>
                              <m:sSubPr>
                                <m:ctrlPr>
                                  <a:rPr lang="en-US" altLang="zh-CN" sz="2400" i="1" dirty="0">
                                    <a:latin typeface="Cambria Math" panose="02040503050406030204" pitchFamily="18" charset="0"/>
                                  </a:rPr>
                                </m:ctrlPr>
                              </m:sSub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𝑑𝑖𝑠𝑡</m:t>
                                    </m:r>
                                  </m:e>
                                  <m:sup>
                                    <m:r>
                                      <a:rPr lang="en-US" altLang="zh-CN" sz="2400" i="1" dirty="0">
                                        <a:latin typeface="Cambria Math" panose="02040503050406030204" pitchFamily="18" charset="0"/>
                                      </a:rPr>
                                      <m:t>2</m:t>
                                    </m:r>
                                  </m:sup>
                                </m:sSup>
                              </m:e>
                              <m:sub>
                                <m:r>
                                  <a:rPr lang="en-US" altLang="zh-CN" sz="2400" i="1" dirty="0">
                                    <a:latin typeface="Cambria Math" panose="02040503050406030204" pitchFamily="18" charset="0"/>
                                  </a:rPr>
                                  <m:t>𝑖𝑗</m:t>
                                </m:r>
                              </m:sub>
                            </m:sSub>
                          </m:e>
                        </m:nary>
                      </m:e>
                    </m:nary>
                    <m:r>
                      <a:rPr lang="en-US" altLang="zh-CN" sz="2400" i="1" dirty="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𝑚</m:t>
                        </m:r>
                      </m:den>
                    </m:f>
                    <m:r>
                      <a:rPr lang="en-US" altLang="zh-CN" sz="2400" i="1" dirty="0">
                        <a:latin typeface="Cambria Math" panose="02040503050406030204" pitchFamily="18" charset="0"/>
                      </a:rPr>
                      <m:t>𝑡𝑟</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𝐵</m:t>
                        </m:r>
                      </m:e>
                    </m:d>
                  </m:oMath>
                </a14:m>
                <a:r>
                  <a:rPr lang="en-US" altLang="zh-CN" sz="2400" dirty="0" smtClean="0"/>
                  <a:t>   (7)</a:t>
                </a:r>
              </a:p>
              <a:p>
                <a:pPr marL="0" indent="0">
                  <a:lnSpc>
                    <a:spcPct val="150000"/>
                  </a:lnSpc>
                  <a:buFont typeface="Arial" panose="020B0604020202020204" pitchFamily="34" charset="0"/>
                  <a:buNone/>
                </a:pPr>
                <a:endParaRPr lang="en-US" altLang="zh-CN" dirty="0" smtClean="0"/>
              </a:p>
            </p:txBody>
          </p:sp>
        </mc:Choice>
        <mc:Fallback xmlns="">
          <p:sp>
            <p:nvSpPr>
              <p:cNvPr id="14" name="内容占位符 2">
                <a:extLst>
                  <a:ext uri="{FF2B5EF4-FFF2-40B4-BE49-F238E27FC236}">
                    <a16:creationId xmlns="" xmlns:a16="http://schemas.microsoft.com/office/drawing/2014/main" xmlns:a14="http://schemas.microsoft.com/office/drawing/2010/main" id="{91664542-E606-4C82-B467-5A62C5BE849B}"/>
                  </a:ext>
                </a:extLst>
              </p:cNvPr>
              <p:cNvSpPr txBox="1">
                <a:spLocks noRot="1" noChangeAspect="1" noMove="1" noResize="1" noEditPoints="1" noAdjustHandles="1" noChangeArrowheads="1" noChangeShapeType="1" noTextEdit="1"/>
              </p:cNvSpPr>
              <p:nvPr/>
            </p:nvSpPr>
            <p:spPr>
              <a:xfrm>
                <a:off x="5184454" y="743578"/>
                <a:ext cx="6313717" cy="3016908"/>
              </a:xfrm>
              <a:prstGeom prst="rect">
                <a:avLst/>
              </a:prstGeom>
              <a:blipFill rotWithShape="0">
                <a:blip r:embed="rId4"/>
                <a:stretch>
                  <a:fillRect l="-1448" t="-4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内容占位符 2">
                <a:extLst>
                  <a:ext uri="{FF2B5EF4-FFF2-40B4-BE49-F238E27FC236}">
                    <a16:creationId xmlns:a16="http://schemas.microsoft.com/office/drawing/2014/main" xmlns="" id="{91664542-E606-4C82-B467-5A62C5BE849B}"/>
                  </a:ext>
                </a:extLst>
              </p:cNvPr>
              <p:cNvSpPr txBox="1">
                <a:spLocks/>
              </p:cNvSpPr>
              <p:nvPr/>
            </p:nvSpPr>
            <p:spPr>
              <a:xfrm>
                <a:off x="2680809" y="3972228"/>
                <a:ext cx="8057745" cy="25019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sSup>
                      <m:sSupPr>
                        <m:ctrlPr>
                          <a:rPr lang="en-US" altLang="zh-CN" sz="3100" i="1" dirty="0" smtClean="0">
                            <a:latin typeface="Cambria Math" panose="02040503050406030204" pitchFamily="18" charset="0"/>
                          </a:rPr>
                        </m:ctrlPr>
                      </m:sSupPr>
                      <m:e>
                        <m:sSub>
                          <m:sSubPr>
                            <m:ctrlPr>
                              <a:rPr lang="en-US" altLang="zh-CN" sz="3100" i="1" dirty="0">
                                <a:latin typeface="Cambria Math" panose="02040503050406030204" pitchFamily="18" charset="0"/>
                              </a:rPr>
                            </m:ctrlPr>
                          </m:sSubPr>
                          <m:e>
                            <m:r>
                              <a:rPr lang="en-US" altLang="zh-CN" sz="3100" i="1" dirty="0">
                                <a:latin typeface="Cambria Math" panose="02040503050406030204" pitchFamily="18" charset="0"/>
                              </a:rPr>
                              <m:t>𝑑𝑖𝑠𝑡</m:t>
                            </m:r>
                          </m:e>
                          <m:sub>
                            <m:r>
                              <a:rPr lang="en-US" altLang="zh-CN" sz="3100" i="1" dirty="0">
                                <a:latin typeface="Cambria Math" panose="02040503050406030204" pitchFamily="18" charset="0"/>
                              </a:rPr>
                              <m:t>𝑖𝑗</m:t>
                            </m:r>
                          </m:sub>
                        </m:sSub>
                      </m:e>
                      <m:sup>
                        <m:r>
                          <a:rPr lang="en-US" altLang="zh-CN" sz="3100" i="1" dirty="0">
                            <a:latin typeface="Cambria Math" panose="02040503050406030204" pitchFamily="18" charset="0"/>
                          </a:rPr>
                          <m:t>2</m:t>
                        </m:r>
                      </m:sup>
                    </m:sSup>
                    <m:r>
                      <a:rPr lang="en-US" altLang="zh-CN" sz="3100" b="0" i="0" dirty="0" smtClean="0">
                        <a:latin typeface="Cambria Math" panose="02040503050406030204" pitchFamily="18" charset="0"/>
                      </a:rPr>
                      <m:t>=</m:t>
                    </m:r>
                    <m:sSub>
                      <m:sSubPr>
                        <m:ctrlPr>
                          <a:rPr lang="en-US" altLang="zh-CN" sz="3100" i="1">
                            <a:latin typeface="Cambria Math" panose="02040503050406030204" pitchFamily="18" charset="0"/>
                          </a:rPr>
                        </m:ctrlPr>
                      </m:sSubPr>
                      <m:e>
                        <m:r>
                          <a:rPr lang="en-US" altLang="zh-CN" sz="3100" i="1">
                            <a:latin typeface="Cambria Math" panose="02040503050406030204" pitchFamily="18" charset="0"/>
                          </a:rPr>
                          <m:t>𝑏</m:t>
                        </m:r>
                      </m:e>
                      <m:sub>
                        <m:r>
                          <a:rPr lang="en-US" altLang="zh-CN" sz="3100" i="1">
                            <a:latin typeface="Cambria Math" panose="02040503050406030204" pitchFamily="18" charset="0"/>
                          </a:rPr>
                          <m:t>𝑖𝑖</m:t>
                        </m:r>
                      </m:sub>
                    </m:sSub>
                    <m:r>
                      <a:rPr lang="en-US" altLang="zh-CN" sz="3100" i="1">
                        <a:latin typeface="Cambria Math" panose="02040503050406030204" pitchFamily="18" charset="0"/>
                      </a:rPr>
                      <m:t>+</m:t>
                    </m:r>
                    <m:sSub>
                      <m:sSubPr>
                        <m:ctrlPr>
                          <a:rPr lang="en-US" altLang="zh-CN" sz="3100" i="1">
                            <a:latin typeface="Cambria Math" panose="02040503050406030204" pitchFamily="18" charset="0"/>
                          </a:rPr>
                        </m:ctrlPr>
                      </m:sSubPr>
                      <m:e>
                        <m:r>
                          <a:rPr lang="en-US" altLang="zh-CN" sz="3100" i="1">
                            <a:latin typeface="Cambria Math" panose="02040503050406030204" pitchFamily="18" charset="0"/>
                          </a:rPr>
                          <m:t>𝑏</m:t>
                        </m:r>
                      </m:e>
                      <m:sub>
                        <m:r>
                          <a:rPr lang="en-US" altLang="zh-CN" sz="3100" i="1">
                            <a:latin typeface="Cambria Math" panose="02040503050406030204" pitchFamily="18" charset="0"/>
                          </a:rPr>
                          <m:t>𝑗𝑗</m:t>
                        </m:r>
                      </m:sub>
                    </m:sSub>
                    <m:sSub>
                      <m:sSubPr>
                        <m:ctrlPr>
                          <a:rPr lang="en-US" altLang="zh-CN" sz="3100" i="1">
                            <a:latin typeface="Cambria Math" panose="02040503050406030204" pitchFamily="18" charset="0"/>
                          </a:rPr>
                        </m:ctrlPr>
                      </m:sSubPr>
                      <m:e>
                        <m:r>
                          <a:rPr lang="en-US" altLang="zh-CN" sz="3100" i="1">
                            <a:latin typeface="Cambria Math" panose="02040503050406030204" pitchFamily="18" charset="0"/>
                          </a:rPr>
                          <m:t>−2</m:t>
                        </m:r>
                        <m:r>
                          <a:rPr lang="en-US" altLang="zh-CN" sz="3100" i="1">
                            <a:latin typeface="Cambria Math" panose="02040503050406030204" pitchFamily="18" charset="0"/>
                          </a:rPr>
                          <m:t>𝑏</m:t>
                        </m:r>
                      </m:e>
                      <m:sub>
                        <m:r>
                          <a:rPr lang="en-US" altLang="zh-CN" sz="3100" i="1">
                            <a:latin typeface="Cambria Math" panose="02040503050406030204" pitchFamily="18" charset="0"/>
                          </a:rPr>
                          <m:t>𝑖𝑗</m:t>
                        </m:r>
                      </m:sub>
                    </m:sSub>
                  </m:oMath>
                </a14:m>
                <a:r>
                  <a:rPr lang="en-US" altLang="zh-CN" sz="3100" dirty="0" smtClean="0"/>
                  <a:t>                                               (1)</a:t>
                </a:r>
              </a:p>
              <a:p>
                <a:pPr marL="0" indent="0">
                  <a:lnSpc>
                    <a:spcPct val="120000"/>
                  </a:lnSpc>
                  <a:buNone/>
                </a:pPr>
                <a14:m>
                  <m:oMath xmlns:m="http://schemas.openxmlformats.org/officeDocument/2006/math">
                    <m:sSub>
                      <m:sSubPr>
                        <m:ctrlPr>
                          <a:rPr lang="en-US" altLang="zh-CN" sz="3100" i="1">
                            <a:latin typeface="Cambria Math" panose="02040503050406030204" pitchFamily="18" charset="0"/>
                          </a:rPr>
                        </m:ctrlPr>
                      </m:sSubPr>
                      <m:e>
                        <m:r>
                          <a:rPr lang="en-US" altLang="zh-CN" sz="3100" b="0" i="1" smtClean="0">
                            <a:latin typeface="Cambria Math" panose="02040503050406030204" pitchFamily="18" charset="0"/>
                          </a:rPr>
                          <m:t>⇒</m:t>
                        </m:r>
                        <m:r>
                          <a:rPr lang="en-US" altLang="zh-CN" sz="3100" i="1">
                            <a:latin typeface="Cambria Math" panose="02040503050406030204" pitchFamily="18" charset="0"/>
                          </a:rPr>
                          <m:t>𝑏</m:t>
                        </m:r>
                      </m:e>
                      <m:sub>
                        <m:r>
                          <a:rPr lang="en-US" altLang="zh-CN" sz="3100" i="1">
                            <a:latin typeface="Cambria Math" panose="02040503050406030204" pitchFamily="18" charset="0"/>
                          </a:rPr>
                          <m:t>𝑖𝑗</m:t>
                        </m:r>
                      </m:sub>
                    </m:sSub>
                    <m:r>
                      <a:rPr lang="en-US" altLang="zh-CN" sz="3100" b="0" i="1" smtClean="0">
                        <a:latin typeface="Cambria Math" panose="02040503050406030204" pitchFamily="18" charset="0"/>
                      </a:rPr>
                      <m:t>=</m:t>
                    </m:r>
                    <m:r>
                      <a:rPr lang="en-US" altLang="zh-CN" sz="3100" i="1" dirty="0" smtClean="0">
                        <a:latin typeface="Cambria Math" panose="02040503050406030204" pitchFamily="18" charset="0"/>
                      </a:rPr>
                      <m:t>−</m:t>
                    </m:r>
                    <m:f>
                      <m:fPr>
                        <m:ctrlPr>
                          <a:rPr lang="en-US" altLang="zh-CN" sz="3100" i="1">
                            <a:latin typeface="Cambria Math" panose="02040503050406030204" pitchFamily="18" charset="0"/>
                          </a:rPr>
                        </m:ctrlPr>
                      </m:fPr>
                      <m:num>
                        <m:r>
                          <a:rPr lang="en-US" altLang="zh-CN" sz="3100" i="1">
                            <a:latin typeface="Cambria Math" panose="02040503050406030204" pitchFamily="18" charset="0"/>
                          </a:rPr>
                          <m:t>1</m:t>
                        </m:r>
                      </m:num>
                      <m:den>
                        <m:r>
                          <a:rPr lang="en-US" altLang="zh-CN" sz="3100" b="0" i="1" smtClean="0">
                            <a:latin typeface="Cambria Math" panose="02040503050406030204" pitchFamily="18" charset="0"/>
                          </a:rPr>
                          <m:t>2</m:t>
                        </m:r>
                      </m:den>
                    </m:f>
                    <m:d>
                      <m:dPr>
                        <m:begChr m:val="["/>
                        <m:endChr m:val="]"/>
                        <m:ctrlPr>
                          <a:rPr lang="en-US" altLang="zh-CN" sz="3100" b="0" i="1" smtClean="0">
                            <a:latin typeface="Cambria Math" panose="02040503050406030204" pitchFamily="18" charset="0"/>
                          </a:rPr>
                        </m:ctrlPr>
                      </m:dPr>
                      <m:e>
                        <m:sSup>
                          <m:sSupPr>
                            <m:ctrlPr>
                              <a:rPr lang="en-US" altLang="zh-CN" sz="3100" i="1" dirty="0">
                                <a:latin typeface="Cambria Math" panose="02040503050406030204" pitchFamily="18" charset="0"/>
                              </a:rPr>
                            </m:ctrlPr>
                          </m:sSupPr>
                          <m:e>
                            <m:sSub>
                              <m:sSubPr>
                                <m:ctrlPr>
                                  <a:rPr lang="en-US" altLang="zh-CN" sz="3100" i="1" dirty="0">
                                    <a:latin typeface="Cambria Math" panose="02040503050406030204" pitchFamily="18" charset="0"/>
                                  </a:rPr>
                                </m:ctrlPr>
                              </m:sSubPr>
                              <m:e>
                                <m:r>
                                  <a:rPr lang="en-US" altLang="zh-CN" sz="3100" i="1" dirty="0">
                                    <a:latin typeface="Cambria Math" panose="02040503050406030204" pitchFamily="18" charset="0"/>
                                  </a:rPr>
                                  <m:t>𝑑𝑖𝑠𝑡</m:t>
                                </m:r>
                              </m:e>
                              <m:sub>
                                <m:r>
                                  <a:rPr lang="en-US" altLang="zh-CN" sz="3100" i="1" dirty="0">
                                    <a:latin typeface="Cambria Math" panose="02040503050406030204" pitchFamily="18" charset="0"/>
                                  </a:rPr>
                                  <m:t>𝑖𝑗</m:t>
                                </m:r>
                              </m:sub>
                            </m:sSub>
                          </m:e>
                          <m:sup>
                            <m:r>
                              <a:rPr lang="en-US" altLang="zh-CN" sz="3100" i="1" dirty="0">
                                <a:latin typeface="Cambria Math" panose="02040503050406030204" pitchFamily="18" charset="0"/>
                              </a:rPr>
                              <m:t>2</m:t>
                            </m:r>
                          </m:sup>
                        </m:sSup>
                        <m:r>
                          <a:rPr lang="en-US" altLang="zh-CN" sz="3100" b="0" i="1" dirty="0" smtClean="0">
                            <a:latin typeface="Cambria Math" panose="02040503050406030204" pitchFamily="18" charset="0"/>
                          </a:rPr>
                          <m:t>−</m:t>
                        </m:r>
                        <m:d>
                          <m:dPr>
                            <m:ctrlPr>
                              <a:rPr lang="en-US" altLang="zh-CN" sz="3100" b="0" i="1" dirty="0" smtClean="0">
                                <a:latin typeface="Cambria Math" panose="02040503050406030204" pitchFamily="18" charset="0"/>
                              </a:rPr>
                            </m:ctrlPr>
                          </m:dPr>
                          <m:e>
                            <m:sSub>
                              <m:sSubPr>
                                <m:ctrlPr>
                                  <a:rPr lang="en-US" altLang="zh-CN" sz="3100" i="1">
                                    <a:latin typeface="Cambria Math" panose="02040503050406030204" pitchFamily="18" charset="0"/>
                                  </a:rPr>
                                </m:ctrlPr>
                              </m:sSubPr>
                              <m:e>
                                <m:r>
                                  <a:rPr lang="en-US" altLang="zh-CN" sz="3100" i="1">
                                    <a:latin typeface="Cambria Math" panose="02040503050406030204" pitchFamily="18" charset="0"/>
                                  </a:rPr>
                                  <m:t>𝑏</m:t>
                                </m:r>
                              </m:e>
                              <m:sub>
                                <m:r>
                                  <a:rPr lang="en-US" altLang="zh-CN" sz="3100" i="1">
                                    <a:latin typeface="Cambria Math" panose="02040503050406030204" pitchFamily="18" charset="0"/>
                                  </a:rPr>
                                  <m:t>𝑖𝑖</m:t>
                                </m:r>
                              </m:sub>
                            </m:sSub>
                            <m:r>
                              <a:rPr lang="en-US" altLang="zh-CN" sz="3100" i="1">
                                <a:latin typeface="Cambria Math" panose="02040503050406030204" pitchFamily="18" charset="0"/>
                              </a:rPr>
                              <m:t>+</m:t>
                            </m:r>
                            <m:sSub>
                              <m:sSubPr>
                                <m:ctrlPr>
                                  <a:rPr lang="en-US" altLang="zh-CN" sz="3100" i="1">
                                    <a:latin typeface="Cambria Math" panose="02040503050406030204" pitchFamily="18" charset="0"/>
                                  </a:rPr>
                                </m:ctrlPr>
                              </m:sSubPr>
                              <m:e>
                                <m:r>
                                  <a:rPr lang="en-US" altLang="zh-CN" sz="3100" i="1">
                                    <a:latin typeface="Cambria Math" panose="02040503050406030204" pitchFamily="18" charset="0"/>
                                  </a:rPr>
                                  <m:t>𝑏</m:t>
                                </m:r>
                              </m:e>
                              <m:sub>
                                <m:r>
                                  <a:rPr lang="en-US" altLang="zh-CN" sz="3100" i="1">
                                    <a:latin typeface="Cambria Math" panose="02040503050406030204" pitchFamily="18" charset="0"/>
                                  </a:rPr>
                                  <m:t>𝑗𝑗</m:t>
                                </m:r>
                              </m:sub>
                            </m:sSub>
                          </m:e>
                        </m:d>
                      </m:e>
                    </m:d>
                  </m:oMath>
                </a14:m>
                <a:r>
                  <a:rPr lang="en-US" altLang="zh-CN" sz="3100" b="0" dirty="0" smtClean="0"/>
                  <a:t>                               (9)   </a:t>
                </a:r>
              </a:p>
              <a:p>
                <a:pPr>
                  <a:lnSpc>
                    <a:spcPct val="120000"/>
                  </a:lnSpc>
                </a:pPr>
                <a:r>
                  <a:rPr lang="zh-CN" altLang="en-US" dirty="0"/>
                  <a:t>由</a:t>
                </a:r>
                <a:r>
                  <a:rPr lang="en-US" altLang="zh-CN" dirty="0"/>
                  <a:t>(5)+(6)-(7)</a:t>
                </a:r>
                <a:r>
                  <a:rPr lang="zh-CN" altLang="en-US" dirty="0"/>
                  <a:t>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𝑗𝑗</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Sub>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ea typeface="Cambria Math" panose="02040503050406030204" pitchFamily="18" charset="0"/>
                          </a:rPr>
                          <m:t>∙∙</m:t>
                        </m:r>
                      </m:sub>
                    </m:sSub>
                  </m:oMath>
                </a14:m>
                <a:endParaRPr lang="en-US" altLang="zh-CN" dirty="0"/>
              </a:p>
              <a:p>
                <a:pPr>
                  <a:lnSpc>
                    <a:spcPct val="120000"/>
                  </a:lnSpc>
                </a:pPr>
                <a:r>
                  <a:rPr lang="zh-CN" altLang="en-US" dirty="0"/>
                  <a:t>上式带入</a:t>
                </a:r>
                <a:r>
                  <a:rPr lang="en-US" altLang="zh-CN" dirty="0"/>
                  <a:t>(9)</a:t>
                </a:r>
                <a:r>
                  <a:rPr lang="zh-CN" altLang="en-US" dirty="0"/>
                  <a:t>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i="1" dirty="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Sub>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Sub>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𝑑𝑖𝑠𝑡</m:t>
                            </m:r>
                          </m:e>
                          <m:sup>
                            <m:r>
                              <a:rPr lang="en-US" altLang="zh-CN" i="1">
                                <a:latin typeface="Cambria Math" panose="02040503050406030204" pitchFamily="18" charset="0"/>
                              </a:rPr>
                              <m:t>2</m:t>
                            </m:r>
                          </m:sup>
                        </m:sSup>
                      </m:e>
                      <m:sub>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rPr>
                      <m:t>)</m:t>
                    </m:r>
                  </m:oMath>
                </a14:m>
                <a:endParaRPr lang="en-US" altLang="zh-CN" dirty="0"/>
              </a:p>
              <a:p>
                <a:pPr marL="0" indent="0">
                  <a:lnSpc>
                    <a:spcPct val="120000"/>
                  </a:lnSpc>
                  <a:buNone/>
                </a:pPr>
                <a:endParaRPr lang="en-US" altLang="zh-CN" sz="3100" b="0" dirty="0" smtClean="0"/>
              </a:p>
              <a:p>
                <a:pPr marL="0" indent="0">
                  <a:lnSpc>
                    <a:spcPct val="120000"/>
                  </a:lnSpc>
                  <a:buNone/>
                </a:pPr>
                <a:endParaRPr lang="en-US" altLang="zh-CN" dirty="0" smtClean="0"/>
              </a:p>
              <a:p>
                <a:pPr marL="0" indent="0">
                  <a:lnSpc>
                    <a:spcPct val="150000"/>
                  </a:lnSpc>
                  <a:buFont typeface="Arial" panose="020B0604020202020204" pitchFamily="34" charset="0"/>
                  <a:buNone/>
                </a:pPr>
                <a:endParaRPr lang="en-US" altLang="zh-CN" dirty="0" smtClean="0"/>
              </a:p>
            </p:txBody>
          </p:sp>
        </mc:Choice>
        <mc:Fallback>
          <p:sp>
            <p:nvSpPr>
              <p:cNvPr id="17" name="内容占位符 2">
                <a:extLst>
                  <a:ext uri="{FF2B5EF4-FFF2-40B4-BE49-F238E27FC236}">
                    <a16:creationId xmlns:a16="http://schemas.microsoft.com/office/drawing/2014/main" xmlns="" xmlns:a14="http://schemas.microsoft.com/office/drawing/2010/main" id="{91664542-E606-4C82-B467-5A62C5BE849B}"/>
                  </a:ext>
                </a:extLst>
              </p:cNvPr>
              <p:cNvSpPr txBox="1">
                <a:spLocks noRot="1" noChangeAspect="1" noMove="1" noResize="1" noEditPoints="1" noAdjustHandles="1" noChangeArrowheads="1" noChangeShapeType="1" noTextEdit="1"/>
              </p:cNvSpPr>
              <p:nvPr/>
            </p:nvSpPr>
            <p:spPr>
              <a:xfrm>
                <a:off x="2680809" y="3972228"/>
                <a:ext cx="8057745" cy="2501932"/>
              </a:xfrm>
              <a:prstGeom prst="rect">
                <a:avLst/>
              </a:prstGeom>
              <a:blipFill rotWithShape="0">
                <a:blip r:embed="rId5"/>
                <a:stretch>
                  <a:fillRect l="-908" t="-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5994365"/>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58EF58D1-1B6E-4C8D-8811-71F68EB059F2}"/>
              </a:ext>
            </a:extLst>
          </p:cNvPr>
          <p:cNvSpPr/>
          <p:nvPr/>
        </p:nvSpPr>
        <p:spPr>
          <a:xfrm>
            <a:off x="1210321" y="698117"/>
            <a:ext cx="8111231" cy="4278094"/>
          </a:xfrm>
          <a:prstGeom prst="rect">
            <a:avLst/>
          </a:prstGeom>
        </p:spPr>
        <p:txBody>
          <a:bodyPr wrap="square">
            <a:spAutoFit/>
          </a:bodyPr>
          <a:lstStyle/>
          <a:p>
            <a:r>
              <a:rPr lang="zh-CN" altLang="en-US" sz="3200" dirty="0">
                <a:solidFill>
                  <a:srgbClr val="333333"/>
                </a:solidFill>
                <a:latin typeface="+mn-ea"/>
              </a:rPr>
              <a:t>线性降维方法</a:t>
            </a:r>
            <a:endParaRPr lang="en-US" altLang="zh-CN" sz="3200" dirty="0">
              <a:solidFill>
                <a:srgbClr val="333333"/>
              </a:solidFill>
              <a:latin typeface="+mn-ea"/>
            </a:endParaRPr>
          </a:p>
          <a:p>
            <a:r>
              <a:rPr lang="en-US" altLang="zh-CN" sz="2400" dirty="0">
                <a:solidFill>
                  <a:srgbClr val="333333"/>
                </a:solidFill>
                <a:latin typeface="+mn-ea"/>
              </a:rPr>
              <a:t>	</a:t>
            </a:r>
            <a:r>
              <a:rPr lang="zh-CN" altLang="en-US" sz="2400" dirty="0">
                <a:solidFill>
                  <a:srgbClr val="333333"/>
                </a:solidFill>
                <a:latin typeface="+mn-ea"/>
              </a:rPr>
              <a:t>　　</a:t>
            </a:r>
            <a:endParaRPr lang="en-US" altLang="zh-CN" sz="2400" dirty="0">
              <a:solidFill>
                <a:srgbClr val="333333"/>
              </a:solidFill>
              <a:latin typeface="+mn-ea"/>
            </a:endParaRPr>
          </a:p>
          <a:p>
            <a:r>
              <a:rPr lang="en-US" altLang="zh-CN" sz="2400" dirty="0">
                <a:solidFill>
                  <a:srgbClr val="333333"/>
                </a:solidFill>
                <a:latin typeface="+mn-ea"/>
              </a:rPr>
              <a:t>	</a:t>
            </a:r>
            <a:r>
              <a:rPr lang="zh-CN" altLang="en-US" sz="2400" dirty="0">
                <a:solidFill>
                  <a:srgbClr val="333333"/>
                </a:solidFill>
                <a:latin typeface="+mn-ea"/>
              </a:rPr>
              <a:t>例如天气”，它由很多子属性构成</a:t>
            </a:r>
            <a:r>
              <a:rPr lang="en-US" altLang="zh-CN" sz="2400" dirty="0">
                <a:solidFill>
                  <a:srgbClr val="333333"/>
                </a:solidFill>
                <a:latin typeface="+mn-ea"/>
              </a:rPr>
              <a:t>——</a:t>
            </a:r>
            <a:r>
              <a:rPr lang="zh-CN" altLang="en-US" sz="2400" dirty="0">
                <a:solidFill>
                  <a:srgbClr val="333333"/>
                </a:solidFill>
                <a:latin typeface="+mn-ea"/>
              </a:rPr>
              <a:t>温度、湿度、降水量、能见度、风力、阳光强度、舒适度等等，于是这样一个简单的天气数据向量就包含了以上七个分量，是一个七维数据！就算是不了解数据分析的读者也可以看出，这个天气数据的七个分量之间存在着暧昧不清的关系，比如湿度”必然和降水量”有关，舒适度”和前面几个分量都有关。</a:t>
            </a:r>
          </a:p>
          <a:p>
            <a:r>
              <a:rPr lang="zh-CN" altLang="en-US" sz="2400" dirty="0">
                <a:solidFill>
                  <a:srgbClr val="333333"/>
                </a:solidFill>
                <a:latin typeface="+mn-ea"/>
              </a:rPr>
              <a:t>　　那么能不能把湿度”和降水量”结合成一个新的分量？能不能把舒适度”用其他分量表示？这就是数据的降维，也是主成分分析的基本思想，形成的新分量就是所谓的</a:t>
            </a:r>
            <a:r>
              <a:rPr lang="zh-CN" altLang="en-US" sz="2400" b="1" dirty="0">
                <a:solidFill>
                  <a:srgbClr val="333333"/>
                </a:solidFill>
                <a:latin typeface="+mn-ea"/>
              </a:rPr>
              <a:t>主成分</a:t>
            </a:r>
            <a:r>
              <a:rPr lang="zh-CN" altLang="en-US" sz="2400" dirty="0">
                <a:solidFill>
                  <a:srgbClr val="333333"/>
                </a:solidFill>
                <a:latin typeface="+mn-ea"/>
              </a:rPr>
              <a:t>。</a:t>
            </a:r>
            <a:endParaRPr lang="zh-CN" altLang="en-US" sz="2400" b="0" i="0" dirty="0">
              <a:solidFill>
                <a:srgbClr val="333333"/>
              </a:solidFill>
              <a:effectLst/>
              <a:latin typeface="+mn-ea"/>
            </a:endParaRPr>
          </a:p>
        </p:txBody>
      </p:sp>
    </p:spTree>
    <p:extLst>
      <p:ext uri="{BB962C8B-B14F-4D97-AF65-F5344CB8AC3E}">
        <p14:creationId xmlns:p14="http://schemas.microsoft.com/office/powerpoint/2010/main" val="36838101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mc="http://schemas.openxmlformats.org/markup-compatibility/2006" xmlns:a14="http://schemas.microsoft.com/office/drawing/2010/main" xmlns:a16="http://schemas.microsoft.com/office/drawing/2014/main" xmlns="" id="{91664542-E606-4C82-B467-5A62C5BE849B}"/>
              </a:ext>
            </a:extLst>
          </p:cNvPr>
          <p:cNvSpPr txBox="1">
            <a:spLocks/>
          </p:cNvSpPr>
          <p:nvPr/>
        </p:nvSpPr>
        <p:spPr>
          <a:xfrm>
            <a:off x="1352145" y="4012356"/>
            <a:ext cx="8057745" cy="2501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dirty="0" smtClean="0"/>
          </a:p>
          <a:p>
            <a:pPr marL="0" indent="0">
              <a:lnSpc>
                <a:spcPct val="150000"/>
              </a:lnSpc>
              <a:buFont typeface="Arial" panose="020B0604020202020204" pitchFamily="34" charset="0"/>
              <a:buNone/>
            </a:pPr>
            <a:endParaRPr lang="en-US" altLang="zh-CN" dirty="0" smtClean="0"/>
          </a:p>
        </p:txBody>
      </p:sp>
      <mc:AlternateContent xmlns:mc="http://schemas.openxmlformats.org/markup-compatibility/2006" xmlns:a14="http://schemas.microsoft.com/office/drawing/2010/main">
        <mc:Choice Requires="a14">
          <p:sp>
            <p:nvSpPr>
              <p:cNvPr id="13" name="矩形 12"/>
              <p:cNvSpPr/>
              <p:nvPr/>
            </p:nvSpPr>
            <p:spPr>
              <a:xfrm>
                <a:off x="1352145" y="1974747"/>
                <a:ext cx="10001459" cy="4286366"/>
              </a:xfrm>
              <a:prstGeom prst="rect">
                <a:avLst/>
              </a:prstGeom>
            </p:spPr>
            <p:txBody>
              <a:bodyPr wrap="square">
                <a:spAutoFit/>
              </a:bodyPr>
              <a:lstStyle/>
              <a:p>
                <a:pPr>
                  <a:lnSpc>
                    <a:spcPct val="114000"/>
                  </a:lnSpc>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dist</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𝑗</m:t>
                              </m:r>
                            </m:sub>
                          </m:sSub>
                        </m:e>
                      </m:d>
                    </m:oMath>
                  </m:oMathPara>
                </a14:m>
                <a:endParaRPr lang="en-US" altLang="zh-CN" sz="2400" dirty="0" smtClean="0"/>
              </a:p>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r>
                        <a:rPr lang="en-US" altLang="zh-CN" sz="2400" i="1" dirty="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sSup>
                        <m:sSupPr>
                          <m:ctrlPr>
                            <a:rPr lang="en-US" altLang="zh-CN" sz="2400" i="1" dirty="0">
                              <a:latin typeface="Cambria Math" panose="02040503050406030204" pitchFamily="18" charset="0"/>
                            </a:rPr>
                          </m:ctrlPr>
                        </m:sSup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𝑑𝑖𝑠𝑡</m:t>
                              </m:r>
                            </m:e>
                            <m:sub>
                              <m:r>
                                <a:rPr lang="en-US" altLang="zh-CN" sz="2400" i="1" dirty="0">
                                  <a:latin typeface="Cambria Math" panose="02040503050406030204" pitchFamily="18" charset="0"/>
                                </a:rPr>
                                <m:t>𝑖𝑗</m:t>
                              </m:r>
                            </m:sub>
                          </m:sSub>
                        </m:e>
                        <m:sup>
                          <m:r>
                            <a:rPr lang="en-US" altLang="zh-CN" sz="2400" i="1" dirty="0">
                              <a:latin typeface="Cambria Math" panose="02040503050406030204" pitchFamily="18" charset="0"/>
                            </a:rPr>
                            <m:t>2</m:t>
                          </m:r>
                        </m:sup>
                      </m:sSup>
                      <m:r>
                        <a:rPr lang="en-US" altLang="zh-CN" sz="2400" i="1" dirty="0">
                          <a:latin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𝑗</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rPr>
                        <m:t>)</m:t>
                      </m:r>
                    </m:oMath>
                  </m:oMathPara>
                </a14:m>
                <a:endParaRPr lang="en-US" altLang="zh-CN" sz="2400" dirty="0" smtClean="0"/>
              </a:p>
              <a:p>
                <a:pPr>
                  <a:lnSpc>
                    <a:spcPct val="150000"/>
                  </a:lnSpc>
                </a:pPr>
                <a:r>
                  <a:rPr lang="zh-CN" altLang="en-US" sz="2400" dirty="0" smtClean="0"/>
                  <a:t>因此，可通过降维前后保持不变的距离矩阵</a:t>
                </a:r>
                <a:r>
                  <a:rPr lang="en-US" altLang="zh-CN" sz="2400" dirty="0" smtClean="0"/>
                  <a:t>D</a:t>
                </a:r>
                <a:r>
                  <a:rPr lang="zh-CN" altLang="en-US" sz="2400" dirty="0" smtClean="0"/>
                  <a:t>，求取内积矩阵</a:t>
                </a:r>
                <a:r>
                  <a:rPr lang="en-US" altLang="zh-CN" sz="2400" dirty="0" smtClean="0"/>
                  <a:t>B</a:t>
                </a:r>
                <a:r>
                  <a:rPr lang="zh-CN" altLang="en-US" sz="2400" dirty="0" smtClean="0"/>
                  <a:t>。对矩阵</a:t>
                </a:r>
                <a:r>
                  <a:rPr lang="en-US" altLang="zh-CN" sz="2400" dirty="0" smtClean="0"/>
                  <a:t>B</a:t>
                </a:r>
                <a:r>
                  <a:rPr lang="zh-CN" altLang="en-US" sz="2400" dirty="0" smtClean="0"/>
                  <a:t>做特征值分解，</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B</m:t>
                    </m:r>
                    <m:r>
                      <a:rPr lang="en-US" altLang="zh-CN" sz="2400" b="0" i="0" dirty="0" smtClean="0">
                        <a:latin typeface="Cambria Math" panose="02040503050406030204" pitchFamily="18" charset="0"/>
                        <a:ea typeface="Cambria Math" panose="02040503050406030204" pitchFamily="18" charset="0"/>
                      </a:rPr>
                      <m:t>=</m:t>
                    </m:r>
                    <m:r>
                      <m:rPr>
                        <m:sty m:val="p"/>
                      </m:rPr>
                      <a:rPr lang="en-US" altLang="zh-CN" sz="2400" b="0" i="0" dirty="0" smtClean="0">
                        <a:latin typeface="Cambria Math" panose="02040503050406030204" pitchFamily="18" charset="0"/>
                        <a:ea typeface="Cambria Math" panose="02040503050406030204" pitchFamily="18" charset="0"/>
                      </a:rPr>
                      <m:t>V</m:t>
                    </m:r>
                    <m:r>
                      <m:rPr>
                        <m:sty m:val="p"/>
                      </m:rPr>
                      <a:rPr lang="el-GR" altLang="zh-CN" sz="2400" i="1" dirty="0" smtClean="0">
                        <a:latin typeface="Cambria Math" panose="02040503050406030204" pitchFamily="18" charset="0"/>
                        <a:ea typeface="Cambria Math" panose="02040503050406030204" pitchFamily="18" charset="0"/>
                      </a:rPr>
                      <m:t>Λ</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𝑇</m:t>
                        </m:r>
                      </m:sup>
                    </m:sSup>
                  </m:oMath>
                </a14:m>
                <a:r>
                  <a:rPr lang="zh-CN" altLang="en-US" sz="2400" dirty="0" smtClean="0"/>
                  <a:t>，其中</a:t>
                </a:r>
                <a14:m>
                  <m:oMath xmlns:m="http://schemas.openxmlformats.org/officeDocument/2006/math">
                    <m:r>
                      <m:rPr>
                        <m:sty m:val="p"/>
                      </m:rPr>
                      <a:rPr lang="el-GR" altLang="zh-CN" sz="2400" i="0" dirty="0" smtClean="0">
                        <a:latin typeface="Cambria Math" panose="02040503050406030204" pitchFamily="18" charset="0"/>
                        <a:ea typeface="Cambria Math" panose="02040503050406030204" pitchFamily="18" charset="0"/>
                      </a:rPr>
                      <m:t>Λ</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𝑑𝑖𝑎𝑔</m:t>
                    </m:r>
                    <m:d>
                      <m:dPr>
                        <m:ctrlPr>
                          <a:rPr lang="en-US" altLang="zh-CN" sz="2400" i="1" dirty="0" smtClean="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𝜆</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𝑑</m:t>
                            </m:r>
                          </m:sub>
                        </m:sSub>
                      </m:e>
                    </m:d>
                  </m:oMath>
                </a14:m>
                <a:r>
                  <a:rPr lang="zh-CN" altLang="en-US" sz="2400" dirty="0" smtClean="0"/>
                  <a:t>为特征值构成的对角矩阵，</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𝑑</m:t>
                        </m:r>
                      </m:sub>
                    </m:sSub>
                  </m:oMath>
                </a14:m>
                <a:r>
                  <a:rPr lang="zh-CN" altLang="en-US" sz="2400" dirty="0" smtClean="0"/>
                  <a:t>，</a:t>
                </a:r>
                <a:r>
                  <a:rPr lang="en-US" altLang="zh-CN" sz="2400" dirty="0" smtClean="0"/>
                  <a:t>V</a:t>
                </a:r>
                <a:r>
                  <a:rPr lang="zh-CN" altLang="en-US" sz="2400" dirty="0" smtClean="0"/>
                  <a:t>为特征向量矩阵</a:t>
                </a:r>
                <a14:m>
                  <m:oMath xmlns:m="http://schemas.openxmlformats.org/officeDocument/2006/math">
                    <m:r>
                      <a:rPr lang="zh-CN" altLang="en-US"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oMath>
                </a14:m>
                <a:r>
                  <a:rPr lang="zh-CN" altLang="en-US" sz="2400" dirty="0" smtClean="0"/>
                  <a:t>为</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𝑖</m:t>
                        </m:r>
                      </m:sub>
                    </m:sSub>
                    <m:r>
                      <a:rPr lang="zh-CN" altLang="en-US" sz="2400" i="1" dirty="0">
                        <a:latin typeface="Cambria Math" panose="02040503050406030204" pitchFamily="18" charset="0"/>
                      </a:rPr>
                      <m:t>对应</m:t>
                    </m:r>
                    <m:r>
                      <a:rPr lang="zh-CN" altLang="en-US" sz="2400" b="0" i="1" dirty="0" smtClean="0">
                        <a:latin typeface="Cambria Math" panose="02040503050406030204" pitchFamily="18" charset="0"/>
                      </a:rPr>
                      <m:t>的</m:t>
                    </m:r>
                    <m:r>
                      <a:rPr lang="zh-CN" altLang="en-US" sz="2400" i="1" dirty="0">
                        <a:latin typeface="Cambria Math" panose="02040503050406030204" pitchFamily="18" charset="0"/>
                      </a:rPr>
                      <m:t>特征</m:t>
                    </m:r>
                    <m:r>
                      <a:rPr lang="zh-CN" altLang="en-US" sz="2400" i="1" dirty="0" smtClean="0">
                        <a:latin typeface="Cambria Math" panose="02040503050406030204" pitchFamily="18" charset="0"/>
                      </a:rPr>
                      <m:t>向量</m:t>
                    </m:r>
                  </m:oMath>
                </a14:m>
                <a:r>
                  <a:rPr lang="zh-CN" altLang="en-US" sz="2400" dirty="0" smtClean="0"/>
                  <a:t>，取前</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oMath>
                </a14:m>
                <a:r>
                  <a:rPr lang="zh-CN" altLang="en-US" sz="2400" dirty="0" smtClean="0"/>
                  <a:t>个非零特征值</a:t>
                </a:r>
                <a14:m>
                  <m:oMath xmlns:m="http://schemas.openxmlformats.org/officeDocument/2006/math">
                    <m:r>
                      <a:rPr lang="en-US" altLang="zh-CN" sz="2400" i="1" dirty="0">
                        <a:latin typeface="Cambria Math" panose="02040503050406030204" pitchFamily="18" charset="0"/>
                      </a:rPr>
                      <m:t>𝑑𝑖𝑎𝑔</m:t>
                    </m:r>
                    <m:d>
                      <m:dPr>
                        <m:ctrlPr>
                          <a:rPr lang="en-US" altLang="zh-CN" sz="2400" i="1" dirty="0" smtClean="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sub>
                        </m:sSub>
                      </m:e>
                    </m:d>
                  </m:oMath>
                </a14:m>
                <a:r>
                  <a:rPr lang="zh-CN" altLang="en-US" sz="2400" dirty="0" smtClean="0"/>
                  <a:t>，</a:t>
                </a:r>
                <a:r>
                  <a:rPr lang="zh-CN" altLang="en-US" sz="2400" dirty="0"/>
                  <a:t>又因为</a:t>
                </a:r>
                <a14:m>
                  <m:oMath xmlns:m="http://schemas.openxmlformats.org/officeDocument/2006/math">
                    <m:r>
                      <a:rPr lang="en-US" altLang="zh-CN" sz="2400" i="1">
                        <a:latin typeface="Cambria Math" panose="02040503050406030204" pitchFamily="18" charset="0"/>
                      </a:rPr>
                      <m:t>𝐵</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𝑍</m:t>
                    </m:r>
                  </m:oMath>
                </a14:m>
                <a:r>
                  <a:rPr lang="zh-CN" altLang="en-US" sz="2400" dirty="0" smtClean="0"/>
                  <a:t>，则</a:t>
                </a:r>
                <a:r>
                  <a:rPr lang="en-US" altLang="zh-CN" sz="2400" dirty="0" smtClean="0"/>
                  <a:t>Z</a:t>
                </a:r>
                <a:r>
                  <a:rPr lang="zh-CN" altLang="en-US" sz="2400" dirty="0" smtClean="0"/>
                  <a:t>可表示为：</a:t>
                </a:r>
                <a:endParaRPr lang="en-US" altLang="zh-CN" sz="240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sSub>
                            <m:sSubPr>
                              <m:ctrlPr>
                                <a:rPr lang="en-US" altLang="zh-CN" sz="2400" b="0" i="1" smtClean="0">
                                  <a:latin typeface="Cambria Math" panose="02040503050406030204" pitchFamily="18" charset="0"/>
                                </a:rPr>
                              </m:ctrlPr>
                            </m:sSubPr>
                            <m:e>
                              <m:r>
                                <m:rPr>
                                  <m:sty m:val="p"/>
                                </m:rPr>
                                <a:rPr lang="el-GR" altLang="zh-CN" sz="2400" dirty="0">
                                  <a:latin typeface="Cambria Math" panose="02040503050406030204" pitchFamily="18" charset="0"/>
                                  <a:ea typeface="Cambria Math" panose="02040503050406030204" pitchFamily="18" charset="0"/>
                                </a:rPr>
                                <m:t>Λ</m:t>
                              </m:r>
                            </m:e>
                            <m:sub>
                              <m:r>
                                <a:rPr lang="en-US" altLang="zh-CN" sz="2400" b="0" i="1" smtClean="0">
                                  <a:latin typeface="Cambria Math" panose="02040503050406030204" pitchFamily="18" charset="0"/>
                                  <a:ea typeface="Cambria Math" panose="02040503050406030204" pitchFamily="18" charset="0"/>
                                </a:rPr>
                                <m:t>∗</m:t>
                              </m:r>
                            </m:sub>
                          </m:sSub>
                        </m:e>
                        <m:sup>
                          <m:r>
                            <a:rPr lang="en-US" altLang="zh-CN" sz="2400" b="0" i="1" smtClean="0">
                              <a:latin typeface="Cambria Math" panose="02040503050406030204" pitchFamily="18" charset="0"/>
                            </a:rPr>
                            <m:t>1/2</m:t>
                          </m:r>
                        </m:sup>
                      </m:sSup>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i="1">
                                  <a:latin typeface="Cambria Math" panose="02040503050406030204" pitchFamily="18" charset="0"/>
                                  <a:ea typeface="Cambria Math" panose="02040503050406030204" pitchFamily="18" charset="0"/>
                                </a:rPr>
                                <m:t>∗</m:t>
                              </m:r>
                            </m:sub>
                          </m:sSub>
                        </m:e>
                        <m:sup>
                          <m:r>
                            <a:rPr lang="en-US" altLang="zh-CN" sz="2400" b="0" i="1" smtClean="0">
                              <a:latin typeface="Cambria Math" panose="02040503050406030204" pitchFamily="18" charset="0"/>
                              <a:ea typeface="Cambria Math" panose="02040503050406030204" pitchFamily="18" charset="0"/>
                            </a:rPr>
                            <m:t>𝑇</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𝑅</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p>
                      </m:sSup>
                    </m:oMath>
                  </m:oMathPara>
                </a14:m>
                <a:endParaRPr lang="en-US" altLang="zh-CN" sz="2400" dirty="0" smtClean="0"/>
              </a:p>
            </p:txBody>
          </p:sp>
        </mc:Choice>
        <mc:Fallback xmlns="">
          <p:sp>
            <p:nvSpPr>
              <p:cNvPr id="13" name="矩形 12"/>
              <p:cNvSpPr>
                <a:spLocks noRot="1" noChangeAspect="1" noMove="1" noResize="1" noEditPoints="1" noAdjustHandles="1" noChangeArrowheads="1" noChangeShapeType="1" noTextEdit="1"/>
              </p:cNvSpPr>
              <p:nvPr/>
            </p:nvSpPr>
            <p:spPr>
              <a:xfrm>
                <a:off x="1352145" y="1974747"/>
                <a:ext cx="10001459" cy="4286366"/>
              </a:xfrm>
              <a:prstGeom prst="rect">
                <a:avLst/>
              </a:prstGeom>
              <a:blipFill rotWithShape="0">
                <a:blip r:embed="rId3"/>
                <a:stretch>
                  <a:fillRect l="-976" r="-4024"/>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089743" y="793647"/>
            <a:ext cx="7791450" cy="1181100"/>
          </a:xfrm>
          <a:prstGeom prst="rect">
            <a:avLst/>
          </a:prstGeom>
        </p:spPr>
      </p:pic>
    </p:spTree>
    <p:extLst>
      <p:ext uri="{BB962C8B-B14F-4D97-AF65-F5344CB8AC3E}">
        <p14:creationId xmlns:p14="http://schemas.microsoft.com/office/powerpoint/2010/main" val="291022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特征值</a:t>
            </a:r>
            <a:r>
              <a:rPr lang="zh-CN" altLang="en-US" dirty="0" smtClean="0"/>
              <a:t>分解</a:t>
            </a:r>
            <a:r>
              <a:rPr lang="en-US" altLang="zh-CN" dirty="0" smtClean="0"/>
              <a:t>-Eigen Decomposition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fontScale="85000" lnSpcReduction="10000"/>
              </a:bodyPr>
              <a:lstStyle/>
              <a:p>
                <a:pPr marL="0" indent="0">
                  <a:lnSpc>
                    <a:spcPct val="150000"/>
                  </a:lnSpc>
                  <a:buNone/>
                </a:pPr>
                <a:r>
                  <a:rPr lang="zh-CN" altLang="en-US" dirty="0" smtClean="0"/>
                  <a:t>特征值分解（</a:t>
                </a:r>
                <a:r>
                  <a:rPr lang="en-US" altLang="zh-CN" dirty="0"/>
                  <a:t>Eigen decomposition</a:t>
                </a:r>
                <a:r>
                  <a:rPr lang="zh-CN" altLang="en-US" dirty="0" smtClean="0"/>
                  <a:t>），又称谱分解（</a:t>
                </a:r>
                <a:r>
                  <a:rPr lang="en-US" altLang="zh-CN" dirty="0"/>
                  <a:t>Spectral decomposition</a:t>
                </a:r>
                <a:r>
                  <a:rPr lang="zh-CN" altLang="en-US" dirty="0" smtClean="0"/>
                  <a:t>）</a:t>
                </a:r>
                <a:r>
                  <a:rPr lang="zh-CN" altLang="en-US" dirty="0"/>
                  <a:t>是</a:t>
                </a:r>
                <a:r>
                  <a:rPr lang="zh-CN" altLang="en-US" dirty="0" smtClean="0"/>
                  <a:t>将</a:t>
                </a:r>
                <a:r>
                  <a:rPr lang="zh-CN" altLang="en-US" dirty="0"/>
                  <a:t>矩阵</a:t>
                </a:r>
                <a:r>
                  <a:rPr lang="zh-CN" altLang="en-US" dirty="0" smtClean="0"/>
                  <a:t>分解</a:t>
                </a:r>
                <a:r>
                  <a:rPr lang="zh-CN" altLang="en-US" dirty="0"/>
                  <a:t>为由其</a:t>
                </a:r>
                <a:r>
                  <a:rPr lang="zh-CN" altLang="en-US" dirty="0" smtClean="0"/>
                  <a:t>特征值和特征向量表示</a:t>
                </a:r>
                <a:r>
                  <a:rPr lang="zh-CN" altLang="en-US" dirty="0"/>
                  <a:t>的矩阵之积的方法</a:t>
                </a:r>
                <a:r>
                  <a:rPr lang="zh-CN" altLang="en-US" dirty="0" smtClean="0"/>
                  <a:t>。只有可对角化矩阵才能进行特征分解。可对角化矩阵</a:t>
                </a:r>
                <a:r>
                  <a:rPr lang="en-US" altLang="zh-CN" dirty="0" smtClean="0"/>
                  <a:t>A</a:t>
                </a:r>
                <a:r>
                  <a:rPr lang="zh-CN" altLang="en-US" dirty="0" smtClean="0"/>
                  <a:t>满足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i="1">
                            <a:latin typeface="Cambria Math" panose="02040503050406030204" pitchFamily="18" charset="0"/>
                          </a:rPr>
                          <m:t>−1</m:t>
                        </m:r>
                      </m:sup>
                    </m:sSup>
                    <m:r>
                      <a:rPr lang="en-US" altLang="zh-CN" b="0" i="1" smtClean="0">
                        <a:latin typeface="Cambria Math" panose="02040503050406030204" pitchFamily="18" charset="0"/>
                      </a:rPr>
                      <m:t>𝐴</m:t>
                    </m:r>
                    <m:r>
                      <a:rPr lang="en-US" altLang="zh-CN" b="0" i="1" dirty="0" smtClean="0">
                        <a:latin typeface="Cambria Math" panose="02040503050406030204" pitchFamily="18" charset="0"/>
                        <a:ea typeface="Cambria Math" panose="02040503050406030204" pitchFamily="18" charset="0"/>
                      </a:rPr>
                      <m:t>𝑃</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𝐷</m:t>
                    </m:r>
                  </m:oMath>
                </a14:m>
                <a:r>
                  <a:rPr lang="zh-CN" altLang="en-US" dirty="0" smtClean="0"/>
                  <a:t>，</a:t>
                </a:r>
                <a:r>
                  <a:rPr lang="en-US" altLang="zh-CN" dirty="0" smtClean="0"/>
                  <a:t>D</a:t>
                </a:r>
                <a:r>
                  <a:rPr lang="zh-CN" altLang="en-US" dirty="0"/>
                  <a:t>为</a:t>
                </a:r>
                <a:r>
                  <a:rPr lang="zh-CN" altLang="en-US" dirty="0" smtClean="0"/>
                  <a:t>对角矩阵</a:t>
                </a:r>
                <a:endParaRPr lang="en-US" altLang="zh-CN" dirty="0" smtClean="0"/>
              </a:p>
              <a:p>
                <a:pPr marL="0" indent="0">
                  <a:lnSpc>
                    <a:spcPct val="150000"/>
                  </a:lnSpc>
                  <a:buNone/>
                </a:pPr>
                <a:r>
                  <a:rPr lang="zh-CN" altLang="en-US" dirty="0" smtClean="0"/>
                  <a:t>特征值与特征向量的定义：</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r>
                          <a:rPr lang="en-US" altLang="zh-CN" b="0" i="1" dirty="0" smtClean="0">
                            <a:latin typeface="Cambria Math" panose="02040503050406030204" pitchFamily="18" charset="0"/>
                          </a:rPr>
                          <m:t>]</m:t>
                        </m:r>
                      </m:sub>
                    </m:sSub>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r>
                      <a:rPr lang="zh-CN" altLang="en-US" i="1" dirty="0">
                        <a:latin typeface="Cambria Math" panose="02040503050406030204" pitchFamily="18" charset="0"/>
                      </a:rPr>
                      <m:t>𝜆</m:t>
                    </m:r>
                    <m:r>
                      <a:rPr lang="en-US" altLang="zh-CN" b="0" i="1" dirty="0" smtClean="0">
                        <a:latin typeface="Cambria Math" panose="02040503050406030204" pitchFamily="18" charset="0"/>
                      </a:rPr>
                      <m:t>𝑥</m:t>
                    </m:r>
                  </m:oMath>
                </a14:m>
                <a:endParaRPr lang="en-US" altLang="zh-CN" b="0" dirty="0" smtClean="0"/>
              </a:p>
              <a:p>
                <a:pPr marL="0" indent="0">
                  <a:lnSpc>
                    <a:spcPct val="150000"/>
                  </a:lnSpc>
                  <a:buNone/>
                </a:pPr>
                <a:r>
                  <a:rPr lang="zh-CN" altLang="en-US" dirty="0" smtClean="0"/>
                  <a:t>其中</a:t>
                </a:r>
                <a:r>
                  <a:rPr lang="en-US" altLang="zh-CN" dirty="0" smtClean="0"/>
                  <a:t>A</a:t>
                </a:r>
                <a:r>
                  <a:rPr lang="zh-CN" altLang="en-US" dirty="0" smtClean="0"/>
                  <a:t>是一个</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oMath>
                </a14:m>
                <a:r>
                  <a:rPr lang="zh-CN" altLang="en-US" b="0" dirty="0" smtClean="0"/>
                  <a:t>的方阵，</a:t>
                </a:r>
                <a:r>
                  <a:rPr lang="en-US" altLang="zh-CN" dirty="0"/>
                  <a:t> </a:t>
                </a:r>
                <a14:m>
                  <m:oMath xmlns:m="http://schemas.openxmlformats.org/officeDocument/2006/math">
                    <m:r>
                      <m:rPr>
                        <m:sty m:val="p"/>
                      </m:rPr>
                      <a:rPr lang="en-US" altLang="zh-CN" dirty="0">
                        <a:latin typeface="Cambria Math" panose="02040503050406030204" pitchFamily="18" charset="0"/>
                      </a:rPr>
                      <m:t>x</m:t>
                    </m:r>
                  </m:oMath>
                </a14:m>
                <a:r>
                  <a:rPr lang="zh-CN" altLang="en-US" b="0" dirty="0" smtClean="0"/>
                  <a:t>是</a:t>
                </a:r>
                <a:r>
                  <a:rPr lang="en-US" altLang="zh-CN" b="0" dirty="0" smtClean="0"/>
                  <a:t>n</a:t>
                </a:r>
                <a:r>
                  <a:rPr lang="zh-CN" altLang="en-US" b="0" dirty="0" smtClean="0"/>
                  <a:t>维向量，</a:t>
                </a:r>
                <a14:m>
                  <m:oMath xmlns:m="http://schemas.openxmlformats.org/officeDocument/2006/math">
                    <m:r>
                      <a:rPr lang="zh-CN" altLang="en-US" i="1" dirty="0">
                        <a:latin typeface="Cambria Math" panose="02040503050406030204" pitchFamily="18" charset="0"/>
                      </a:rPr>
                      <m:t>𝜆</m:t>
                    </m:r>
                  </m:oMath>
                </a14:m>
                <a:r>
                  <a:rPr lang="zh-CN" altLang="en-US" b="0" dirty="0" smtClean="0"/>
                  <a:t>为</a:t>
                </a:r>
                <a:r>
                  <a:rPr lang="en-US" altLang="zh-CN" dirty="0" smtClean="0"/>
                  <a:t>A</a:t>
                </a:r>
                <a:r>
                  <a:rPr lang="zh-CN" altLang="en-US" dirty="0" smtClean="0"/>
                  <a:t>的一个特征值，而</a:t>
                </a:r>
                <a:r>
                  <a:rPr lang="en-US" altLang="zh-CN" dirty="0" smtClean="0"/>
                  <a:t>x</a:t>
                </a:r>
                <a:r>
                  <a:rPr lang="zh-CN" altLang="en-US" dirty="0" smtClean="0"/>
                  <a:t>是特征值</a:t>
                </a:r>
                <a14:m>
                  <m:oMath xmlns:m="http://schemas.openxmlformats.org/officeDocument/2006/math">
                    <m:r>
                      <a:rPr lang="zh-CN" altLang="en-US" i="1" dirty="0">
                        <a:latin typeface="Cambria Math" panose="02040503050406030204" pitchFamily="18" charset="0"/>
                      </a:rPr>
                      <m:t>𝜆</m:t>
                    </m:r>
                  </m:oMath>
                </a14:m>
                <a:r>
                  <a:rPr lang="zh-CN" altLang="en-US" b="0" dirty="0" smtClean="0"/>
                  <a:t>对应的特征向量。如果我们求出矩阵</a:t>
                </a:r>
                <a:r>
                  <a:rPr lang="en-US" altLang="zh-CN" b="0" dirty="0" smtClean="0"/>
                  <a:t>A</a:t>
                </a:r>
                <a:r>
                  <a:rPr lang="zh-CN" altLang="en-US" b="0" dirty="0" smtClean="0"/>
                  <a:t>的</a:t>
                </a:r>
                <a:r>
                  <a:rPr lang="en-US" altLang="zh-CN" dirty="0"/>
                  <a:t>n</a:t>
                </a:r>
                <a:r>
                  <a:rPr lang="zh-CN" altLang="en-US" b="0" dirty="0" smtClean="0"/>
                  <a:t>个特征值</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i="1" dirty="0">
                            <a:latin typeface="Cambria Math" panose="02040503050406030204" pitchFamily="18" charset="0"/>
                          </a:rPr>
                          <m:t>1</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i="1" dirty="0">
                            <a:latin typeface="Cambria Math" panose="02040503050406030204" pitchFamily="18" charset="0"/>
                          </a:rPr>
                          <m:t>2</m:t>
                        </m:r>
                      </m:sub>
                    </m:sSub>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b="0" i="1" dirty="0" smtClean="0">
                            <a:latin typeface="Cambria Math" panose="02040503050406030204" pitchFamily="18" charset="0"/>
                          </a:rPr>
                          <m:t>𝑛</m:t>
                        </m:r>
                      </m:sub>
                    </m:sSub>
                  </m:oMath>
                </a14:m>
                <a:r>
                  <a:rPr lang="zh-CN" altLang="en-US" b="0" dirty="0" smtClean="0"/>
                  <a:t>，以及对应的特征向量</a:t>
                </a:r>
                <a14:m>
                  <m:oMath xmlns:m="http://schemas.openxmlformats.org/officeDocument/2006/math">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𝑛</m:t>
                            </m:r>
                          </m:sub>
                        </m:sSub>
                      </m:e>
                    </m:d>
                  </m:oMath>
                </a14:m>
                <a:r>
                  <a:rPr lang="zh-CN" altLang="en-US" b="0" dirty="0" smtClean="0"/>
                  <a:t>，那么方阵</a:t>
                </a:r>
                <a:r>
                  <a:rPr lang="en-US" altLang="zh-CN" b="0" dirty="0" smtClean="0"/>
                  <a:t>A</a:t>
                </a:r>
                <a:r>
                  <a:rPr lang="zh-CN" altLang="en-US" b="0" dirty="0" smtClean="0"/>
                  <a:t>可用特征分解表示：</a:t>
                </a:r>
                <a14:m>
                  <m:oMath xmlns:m="http://schemas.openxmlformats.org/officeDocument/2006/math">
                    <m:r>
                      <m:rPr>
                        <m:sty m:val="p"/>
                      </m:rPr>
                      <a:rPr lang="en-US" altLang="zh-CN" b="0" i="0" dirty="0" smtClean="0">
                        <a:latin typeface="Cambria Math" panose="02040503050406030204" pitchFamily="18" charset="0"/>
                        <a:ea typeface="Cambria Math" panose="02040503050406030204" pitchFamily="18" charset="0"/>
                      </a:rPr>
                      <m:t>A</m:t>
                    </m:r>
                    <m:r>
                      <a:rPr lang="en-US" altLang="zh-CN"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𝑊</m:t>
                    </m:r>
                    <m:r>
                      <m:rPr>
                        <m:sty m:val="p"/>
                      </m:rPr>
                      <a:rPr lang="el-GR" altLang="zh-CN" i="1" dirty="0" smtClean="0">
                        <a:latin typeface="Cambria Math" panose="02040503050406030204" pitchFamily="18" charset="0"/>
                        <a:ea typeface="Cambria Math" panose="02040503050406030204" pitchFamily="18" charset="0"/>
                      </a:rPr>
                      <m:t>Σ</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−1</m:t>
                        </m:r>
                      </m:sup>
                    </m:sSup>
                  </m:oMath>
                </a14:m>
                <a:endParaRPr lang="en-US" altLang="zh-CN" b="0" dirty="0" smtClean="0"/>
              </a:p>
              <a:p>
                <a:pPr marL="0" indent="0">
                  <a:lnSpc>
                    <a:spcPct val="150000"/>
                  </a:lnSpc>
                  <a:buNone/>
                </a:pPr>
                <a:endParaRPr lang="en-US" altLang="zh-CN" dirty="0" smtClean="0"/>
              </a:p>
              <a:p>
                <a:pPr marL="0" indent="0">
                  <a:lnSpc>
                    <a:spcPct val="150000"/>
                  </a:lnSpc>
                  <a:buNone/>
                </a:pPr>
                <a:endParaRPr lang="en-US" altLang="zh-CN" dirty="0" smtClean="0"/>
              </a:p>
            </p:txBody>
          </p:sp>
        </mc:Choice>
        <mc:Fallback>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rotWithShape="0">
                <a:blip r:embed="rId3"/>
                <a:stretch>
                  <a:fillRect l="-928"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4910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a:t>特征值</a:t>
            </a:r>
            <a:r>
              <a:rPr lang="zh-CN" altLang="en-US" dirty="0" smtClean="0"/>
              <a:t>分解</a:t>
            </a:r>
            <a:r>
              <a:rPr lang="en-US" altLang="zh-CN" dirty="0" smtClean="0"/>
              <a:t>-Eigen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fontScale="92500"/>
              </a:bodyPr>
              <a:lstStyle/>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r>
                        <a:rPr lang="en-US" altLang="zh-CN"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𝑊</m:t>
                      </m:r>
                      <m:r>
                        <m:rPr>
                          <m:sty m:val="p"/>
                        </m:rPr>
                        <a:rPr lang="el-GR" altLang="zh-CN" i="1" dirty="0" smtClean="0">
                          <a:latin typeface="Cambria Math" panose="02040503050406030204" pitchFamily="18" charset="0"/>
                          <a:ea typeface="Cambria Math" panose="02040503050406030204" pitchFamily="18" charset="0"/>
                        </a:rPr>
                        <m:t>Σ</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−1</m:t>
                          </m:r>
                        </m:sup>
                      </m:sSup>
                    </m:oMath>
                  </m:oMathPara>
                </a14:m>
                <a:endParaRPr lang="en-US" altLang="zh-CN" b="0" dirty="0" smtClean="0"/>
              </a:p>
              <a:p>
                <a:pPr marL="0" indent="0">
                  <a:lnSpc>
                    <a:spcPct val="150000"/>
                  </a:lnSpc>
                  <a:buNone/>
                </a:pPr>
                <a14:m>
                  <m:oMath xmlns:m="http://schemas.openxmlformats.org/officeDocument/2006/math">
                    <m:r>
                      <m:rPr>
                        <m:sty m:val="p"/>
                      </m:rPr>
                      <a:rPr lang="el-GR" altLang="zh-CN" i="1" dirty="0">
                        <a:latin typeface="Cambria Math" panose="02040503050406030204" pitchFamily="18" charset="0"/>
                        <a:ea typeface="Cambria Math" panose="02040503050406030204" pitchFamily="18" charset="0"/>
                      </a:rPr>
                      <m:t>Σ</m:t>
                    </m:r>
                  </m:oMath>
                </a14:m>
                <a:r>
                  <a:rPr lang="zh-CN" altLang="en-US" dirty="0" smtClean="0"/>
                  <a:t>为这</a:t>
                </a:r>
                <a:r>
                  <a:rPr lang="en-US" altLang="zh-CN" dirty="0" smtClean="0"/>
                  <a:t>n</a:t>
                </a:r>
                <a:r>
                  <a:rPr lang="zh-CN" altLang="en-US" dirty="0" smtClean="0"/>
                  <a:t>个特征值为主对角线的</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smtClean="0"/>
                  <a:t>维矩阵，除主对角线以外全为</a:t>
                </a:r>
                <a:r>
                  <a:rPr lang="en-US" altLang="zh-CN" dirty="0" smtClean="0"/>
                  <a:t>0</a:t>
                </a:r>
                <a:r>
                  <a:rPr lang="zh-CN" altLang="en-US" dirty="0" smtClean="0"/>
                  <a:t>，如果将</a:t>
                </a:r>
                <a:r>
                  <a:rPr lang="en-US" altLang="zh-CN" dirty="0" smtClean="0"/>
                  <a:t>W</a:t>
                </a:r>
                <a:r>
                  <a:rPr lang="zh-CN" altLang="en-US" dirty="0" smtClean="0"/>
                  <a:t>的</a:t>
                </a:r>
                <a:r>
                  <a:rPr lang="en-US" altLang="zh-CN" dirty="0"/>
                  <a:t>n</a:t>
                </a:r>
                <a:r>
                  <a:rPr lang="zh-CN" altLang="en-US" dirty="0" smtClean="0"/>
                  <a:t>个特征向量标准化，即满足</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r>
                      <a:rPr lang="en-US" altLang="zh-CN" b="0" i="1" dirty="0" smtClean="0">
                        <a:latin typeface="Cambria Math" panose="02040503050406030204" pitchFamily="18" charset="0"/>
                      </a:rPr>
                      <m:t>=1</m:t>
                    </m:r>
                  </m:oMath>
                </a14:m>
                <a:r>
                  <a:rPr lang="zh-CN" altLang="en-US" b="0" dirty="0" smtClean="0"/>
                  <a:t>，此时</a:t>
                </a:r>
                <a:r>
                  <a:rPr lang="en-US" altLang="zh-CN" dirty="0"/>
                  <a:t>W</a:t>
                </a:r>
                <a:r>
                  <a:rPr lang="zh-CN" altLang="en-US" dirty="0"/>
                  <a:t>的</a:t>
                </a:r>
                <a:r>
                  <a:rPr lang="en-US" altLang="zh-CN" dirty="0"/>
                  <a:t>n</a:t>
                </a:r>
                <a:r>
                  <a:rPr lang="zh-CN" altLang="en-US" dirty="0"/>
                  <a:t>个</a:t>
                </a:r>
                <a:r>
                  <a:rPr lang="zh-CN" altLang="en-US" dirty="0" smtClean="0"/>
                  <a:t>特征向量为标准正交基，</a:t>
                </a:r>
                <a:r>
                  <a:rPr lang="zh-CN" altLang="en-US" dirty="0"/>
                  <a:t>即</a:t>
                </a:r>
                <a:r>
                  <a:rPr lang="zh-CN" altLang="en-US" dirty="0" smtClean="0"/>
                  <a:t>满足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b="0" i="1" smtClean="0">
                            <a:latin typeface="Cambria Math" panose="02040503050406030204" pitchFamily="18" charset="0"/>
                          </a:rPr>
                          <m:t>𝑇</m:t>
                        </m:r>
                      </m:sup>
                    </m:sSup>
                    <m:r>
                      <m:rPr>
                        <m:sty m:val="p"/>
                      </m:rPr>
                      <a:rPr lang="en-US" altLang="zh-CN" i="1" dirty="0">
                        <a:latin typeface="Cambria Math" panose="02040503050406030204" pitchFamily="18" charset="0"/>
                        <a:ea typeface="Cambria Math" panose="02040503050406030204" pitchFamily="18" charset="0"/>
                      </a:rPr>
                      <m:t>W</m:t>
                    </m:r>
                    <m:r>
                      <a:rPr lang="en-US" altLang="zh-CN" b="0" i="0" dirty="0" smtClean="0">
                        <a:latin typeface="Cambria Math" panose="02040503050406030204" pitchFamily="18" charset="0"/>
                        <a:ea typeface="Cambria Math" panose="02040503050406030204" pitchFamily="18" charset="0"/>
                      </a:rPr>
                      <m:t>=</m:t>
                    </m:r>
                    <m:r>
                      <m:rPr>
                        <m:sty m:val="p"/>
                      </m:rPr>
                      <a:rPr lang="en-US" altLang="zh-CN" b="0" i="0" dirty="0" smtClean="0">
                        <a:latin typeface="Cambria Math" panose="02040503050406030204" pitchFamily="18" charset="0"/>
                        <a:ea typeface="Cambria Math" panose="02040503050406030204" pitchFamily="18" charset="0"/>
                      </a:rPr>
                      <m:t>I</m:t>
                    </m:r>
                  </m:oMath>
                </a14:m>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b="0" i="1" smtClean="0">
                            <a:latin typeface="Cambria Math" panose="02040503050406030204" pitchFamily="18" charset="0"/>
                          </a:rPr>
                          <m:t>−1</m:t>
                        </m:r>
                      </m:sup>
                    </m:sSup>
                  </m:oMath>
                </a14:m>
                <a:r>
                  <a:rPr lang="zh-CN" altLang="en-US" dirty="0" smtClean="0"/>
                  <a:t>，此时</a:t>
                </a:r>
                <a:r>
                  <a:rPr lang="en-US" altLang="zh-CN" dirty="0"/>
                  <a:t>W</a:t>
                </a:r>
                <a:r>
                  <a:rPr lang="zh-CN" altLang="en-US" dirty="0"/>
                  <a:t>为</a:t>
                </a:r>
                <a:r>
                  <a:rPr lang="zh-CN" altLang="en-US" dirty="0" smtClean="0"/>
                  <a:t>酉矩阵</a:t>
                </a:r>
                <a:r>
                  <a:rPr lang="zh-CN" altLang="en-US" dirty="0"/>
                  <a:t>，</a:t>
                </a:r>
                <a:r>
                  <a:rPr lang="zh-CN" altLang="en-US" dirty="0" smtClean="0"/>
                  <a:t>我们的特征分解表达式可以写为：</a:t>
                </a:r>
                <a:endParaRPr lang="en-US" altLang="zh-CN"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𝑊</m:t>
                      </m:r>
                      <m:r>
                        <m:rPr>
                          <m:sty m:val="p"/>
                        </m:rPr>
                        <a:rPr lang="el-GR" altLang="zh-CN" i="1" dirty="0">
                          <a:latin typeface="Cambria Math" panose="02040503050406030204" pitchFamily="18" charset="0"/>
                          <a:ea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b="0" i="1" smtClean="0">
                              <a:latin typeface="Cambria Math" panose="02040503050406030204" pitchFamily="18" charset="0"/>
                            </a:rPr>
                            <m:t>𝑇</m:t>
                          </m:r>
                        </m:sup>
                      </m:sSup>
                    </m:oMath>
                  </m:oMathPara>
                </a14:m>
                <a:endParaRPr lang="en-US" altLang="zh-CN" dirty="0" smtClean="0"/>
              </a:p>
              <a:p>
                <a:pPr marL="0" indent="0">
                  <a:lnSpc>
                    <a:spcPct val="150000"/>
                  </a:lnSpc>
                  <a:buNone/>
                </a:pPr>
                <a:endParaRPr lang="en-US" altLang="zh-CN"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rotWithShape="0">
                <a:blip r:embed="rId3"/>
                <a:stretch>
                  <a:fillRect l="-1043" r="-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07438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奇异值分解图解”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10" y="3622675"/>
            <a:ext cx="7315200" cy="24193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smtClean="0"/>
              <a:t>奇异值分解</a:t>
            </a:r>
            <a:r>
              <a:rPr lang="en-US" altLang="zh-CN" dirty="0" smtClean="0"/>
              <a:t>-</a:t>
            </a:r>
            <a:r>
              <a:rPr lang="en-US" altLang="zh-CN" dirty="0"/>
              <a:t>S</a:t>
            </a:r>
            <a:r>
              <a:rPr lang="en-US" altLang="zh-CN" dirty="0" smtClean="0"/>
              <a:t>ingular </a:t>
            </a:r>
            <a:r>
              <a:rPr lang="en-US" altLang="zh-CN" dirty="0"/>
              <a:t>V</a:t>
            </a:r>
            <a:r>
              <a:rPr lang="en-US" altLang="zh-CN" dirty="0" smtClean="0"/>
              <a:t>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1690688"/>
                <a:ext cx="10515600" cy="4351338"/>
              </a:xfrm>
            </p:spPr>
            <p:txBody>
              <a:bodyPr>
                <a:normAutofit fontScale="77500" lnSpcReduction="20000"/>
              </a:bodyPr>
              <a:lstStyle/>
              <a:p>
                <a:pPr marL="0" indent="0">
                  <a:lnSpc>
                    <a:spcPct val="150000"/>
                  </a:lnSpc>
                  <a:buNone/>
                </a:pPr>
                <a:r>
                  <a:rPr lang="zh-CN" altLang="en-US" dirty="0" smtClean="0"/>
                  <a:t>如果</a:t>
                </a:r>
                <a:r>
                  <a:rPr lang="en-US" altLang="zh-CN" dirty="0" smtClean="0"/>
                  <a:t>A</a:t>
                </a:r>
                <a:r>
                  <a:rPr lang="zh-CN" altLang="en-US" dirty="0" smtClean="0"/>
                  <a:t>不是方阵，即行与列不相同时，定义矩阵</a:t>
                </a:r>
                <a:r>
                  <a:rPr lang="en-US" altLang="zh-CN" dirty="0" smtClean="0"/>
                  <a:t>A</a:t>
                </a:r>
                <a:r>
                  <a:rPr lang="zh-CN" altLang="en-US" dirty="0" smtClean="0"/>
                  <a:t>的奇异值分解为：</a:t>
                </a:r>
                <a:endParaRPr lang="en-US" altLang="zh-CN"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i="1" dirty="0">
                              <a:latin typeface="Cambria Math" panose="02040503050406030204" pitchFamily="18" charset="0"/>
                            </a:rPr>
                            <m:t>[</m:t>
                          </m:r>
                          <m:r>
                            <a:rPr lang="en-US" altLang="zh-CN" b="0" i="1" dirty="0" smtClean="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r>
                        <a:rPr lang="en-US" altLang="zh-CN"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rPr>
                            <m:t>]</m:t>
                          </m:r>
                        </m:sub>
                      </m:sSub>
                      <m:sSub>
                        <m:sSubPr>
                          <m:ctrlPr>
                            <a:rPr lang="en-US" altLang="zh-CN" i="1" dirty="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Σ</m:t>
                          </m:r>
                        </m:e>
                        <m:sub>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sSub>
                        <m:sSubPr>
                          <m:ctrlPr>
                            <a:rPr lang="en-US" altLang="zh-CN" i="1" dirty="0" smtClean="0">
                              <a:latin typeface="Cambria Math" panose="02040503050406030204" pitchFamily="18" charset="0"/>
                            </a:rPr>
                          </m:ctrlPr>
                        </m:sSubPr>
                        <m:e>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𝑉</m:t>
                              </m:r>
                            </m:e>
                            <m:sup>
                              <m:r>
                                <a:rPr lang="en-US" altLang="zh-CN" b="0" i="1" dirty="0" smtClean="0">
                                  <a:latin typeface="Cambria Math" panose="02040503050406030204" pitchFamily="18" charset="0"/>
                                </a:rPr>
                                <m:t>𝑇</m:t>
                              </m:r>
                            </m:sup>
                          </m:sSup>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r>
                            <a:rPr lang="en-US" altLang="zh-CN" b="0" i="1" dirty="0" smtClean="0">
                              <a:latin typeface="Cambria Math" panose="02040503050406030204" pitchFamily="18" charset="0"/>
                            </a:rPr>
                            <m:t>]</m:t>
                          </m:r>
                        </m:sub>
                      </m:sSub>
                    </m:oMath>
                  </m:oMathPara>
                </a14:m>
                <a:endParaRPr lang="en-US" altLang="zh-CN" b="0" dirty="0" smtClean="0"/>
              </a:p>
              <a:p>
                <a:pPr marL="0" indent="0">
                  <a:lnSpc>
                    <a:spcPct val="150000"/>
                  </a:lnSpc>
                  <a:buNone/>
                </a:pPr>
                <a14:m>
                  <m:oMath xmlns:m="http://schemas.openxmlformats.org/officeDocument/2006/math">
                    <m:r>
                      <m:rPr>
                        <m:sty m:val="p"/>
                      </m:rPr>
                      <a:rPr lang="el-GR" altLang="zh-CN" i="1" dirty="0">
                        <a:latin typeface="Cambria Math" panose="02040503050406030204" pitchFamily="18" charset="0"/>
                        <a:ea typeface="Cambria Math" panose="02040503050406030204" pitchFamily="18" charset="0"/>
                      </a:rPr>
                      <m:t>Σ</m:t>
                    </m:r>
                    <m:r>
                      <a:rPr lang="zh-CN" altLang="en-US" b="0" i="1" dirty="0" smtClean="0">
                        <a:latin typeface="Cambria Math" panose="02040503050406030204" pitchFamily="18" charset="0"/>
                        <a:ea typeface="Cambria Math" panose="02040503050406030204" pitchFamily="18" charset="0"/>
                      </a:rPr>
                      <m:t>除</m:t>
                    </m:r>
                    <m:r>
                      <a:rPr lang="zh-CN" altLang="en-US" i="1" dirty="0">
                        <a:latin typeface="Cambria Math" panose="02040503050406030204" pitchFamily="18" charset="0"/>
                        <a:ea typeface="Cambria Math" panose="02040503050406030204" pitchFamily="18" charset="0"/>
                      </a:rPr>
                      <m:t>主对角线上</m:t>
                    </m:r>
                    <m:r>
                      <a:rPr lang="zh-CN" altLang="en-US" i="1" dirty="0" smtClean="0">
                        <a:latin typeface="Cambria Math" panose="02040503050406030204" pitchFamily="18" charset="0"/>
                        <a:ea typeface="Cambria Math" panose="02040503050406030204" pitchFamily="18" charset="0"/>
                      </a:rPr>
                      <m:t>元素以外</m:t>
                    </m:r>
                    <m:r>
                      <a:rPr lang="zh-CN" altLang="en-US" i="1" dirty="0">
                        <a:latin typeface="Cambria Math" panose="02040503050406030204" pitchFamily="18" charset="0"/>
                        <a:ea typeface="Cambria Math" panose="02040503050406030204" pitchFamily="18" charset="0"/>
                      </a:rPr>
                      <m:t>全为</m:t>
                    </m:r>
                    <m:r>
                      <a:rPr lang="en-US" altLang="zh-CN" b="0" i="1" dirty="0" smtClean="0">
                        <a:latin typeface="Cambria Math" panose="02040503050406030204" pitchFamily="18" charset="0"/>
                        <a:ea typeface="Cambria Math" panose="02040503050406030204" pitchFamily="18" charset="0"/>
                      </a:rPr>
                      <m:t>0</m:t>
                    </m:r>
                    <m:r>
                      <a:rPr lang="zh-CN" altLang="en-US" b="0"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ea typeface="Cambria Math" panose="02040503050406030204" pitchFamily="18" charset="0"/>
                      </a:rPr>
                      <m:t>主对角线上</m:t>
                    </m:r>
                    <m:r>
                      <a:rPr lang="zh-CN" altLang="en-US" b="0" i="1" dirty="0" smtClean="0">
                        <a:latin typeface="Cambria Math" panose="02040503050406030204" pitchFamily="18" charset="0"/>
                        <a:ea typeface="Cambria Math" panose="02040503050406030204" pitchFamily="18" charset="0"/>
                      </a:rPr>
                      <m:t>的</m:t>
                    </m:r>
                    <m:r>
                      <a:rPr lang="zh-CN" altLang="en-US" i="1" dirty="0">
                        <a:latin typeface="Cambria Math" panose="02040503050406030204" pitchFamily="18" charset="0"/>
                        <a:ea typeface="Cambria Math" panose="02040503050406030204" pitchFamily="18" charset="0"/>
                      </a:rPr>
                      <m:t>元素</m:t>
                    </m:r>
                    <m:r>
                      <a:rPr lang="zh-CN" altLang="en-US" i="1" dirty="0" smtClean="0">
                        <a:latin typeface="Cambria Math" panose="02040503050406030204" pitchFamily="18" charset="0"/>
                        <a:ea typeface="Cambria Math" panose="02040503050406030204" pitchFamily="18" charset="0"/>
                      </a:rPr>
                      <m:t>称为奇异值</m:t>
                    </m:r>
                    <m:r>
                      <a:rPr lang="zh-CN" altLang="en-US"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𝑈</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𝑉</m:t>
                    </m:r>
                    <m:r>
                      <a:rPr lang="zh-CN" altLang="en-US" i="1" dirty="0">
                        <a:latin typeface="Cambria Math" panose="02040503050406030204" pitchFamily="18" charset="0"/>
                        <a:ea typeface="Cambria Math" panose="02040503050406030204" pitchFamily="18" charset="0"/>
                      </a:rPr>
                      <m:t>都是</m:t>
                    </m:r>
                    <m:r>
                      <a:rPr lang="zh-CN" altLang="en-US" i="1" dirty="0" smtClean="0">
                        <a:latin typeface="Cambria Math" panose="02040503050406030204" pitchFamily="18" charset="0"/>
                        <a:ea typeface="Cambria Math" panose="02040503050406030204" pitchFamily="18" charset="0"/>
                      </a:rPr>
                      <m:t>酉矩阵</m:t>
                    </m:r>
                    <m:r>
                      <a:rPr lang="zh-CN" altLang="en-US" b="0" i="1" dirty="0" smtClean="0">
                        <a:latin typeface="Cambria Math" panose="02040503050406030204" pitchFamily="18" charset="0"/>
                        <a:ea typeface="Cambria Math" panose="02040503050406030204" pitchFamily="18" charset="0"/>
                      </a:rPr>
                      <m:t>，即</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𝑈</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I</m:t>
                    </m:r>
                  </m:oMath>
                </a14:m>
                <a:r>
                  <a:rPr lang="zh-CN" altLang="en-US" b="0"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𝑉</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I</m:t>
                    </m:r>
                  </m:oMath>
                </a14:m>
                <a:r>
                  <a:rPr lang="zh-CN" altLang="en-US" dirty="0" smtClean="0">
                    <a:ea typeface="Cambria Math" panose="02040503050406030204" pitchFamily="18" charset="0"/>
                  </a:rPr>
                  <a:t>，矩阵</a:t>
                </a:r>
                <a:r>
                  <a:rPr lang="en-US" altLang="zh-CN" dirty="0" smtClean="0">
                    <a:ea typeface="Cambria Math" panose="02040503050406030204" pitchFamily="18" charset="0"/>
                  </a:rPr>
                  <a:t>A</a:t>
                </a:r>
                <a:r>
                  <a:rPr lang="zh-CN" altLang="en-US" dirty="0" smtClean="0">
                    <a:ea typeface="Cambria Math" panose="02040503050406030204" pitchFamily="18" charset="0"/>
                  </a:rPr>
                  <a:t>的</a:t>
                </a:r>
                <a:r>
                  <a:rPr lang="en-US" altLang="zh-CN" dirty="0" smtClean="0">
                    <a:ea typeface="Cambria Math" panose="02040503050406030204" pitchFamily="18" charset="0"/>
                  </a:rPr>
                  <a:t>SVD</a:t>
                </a:r>
                <a:r>
                  <a:rPr lang="zh-CN" altLang="en-US" dirty="0" smtClean="0">
                    <a:ea typeface="Cambria Math" panose="02040503050406030204" pitchFamily="18" charset="0"/>
                  </a:rPr>
                  <a:t>图解如下：</a:t>
                </a:r>
                <a:endParaRPr lang="en-US" altLang="zh-CN" dirty="0" smtClean="0">
                  <a:ea typeface="Cambria Math" panose="02040503050406030204" pitchFamily="18" charset="0"/>
                </a:endParaRPr>
              </a:p>
              <a:p>
                <a:pPr marL="0" indent="0">
                  <a:lnSpc>
                    <a:spcPct val="150000"/>
                  </a:lnSpc>
                  <a:buNone/>
                </a:pPr>
                <a:endParaRPr lang="en-US" altLang="zh-CN" b="0" dirty="0" smtClean="0"/>
              </a:p>
              <a:p>
                <a:pPr marL="0" indent="0">
                  <a:lnSpc>
                    <a:spcPct val="150000"/>
                  </a:lnSpc>
                  <a:buNone/>
                </a:pPr>
                <a:endParaRPr lang="en-US" altLang="zh-CN" dirty="0" smtClean="0"/>
              </a:p>
              <a:p>
                <a:pPr marL="0" indent="0">
                  <a:lnSpc>
                    <a:spcPct val="150000"/>
                  </a:lnSpc>
                  <a:buNone/>
                </a:pPr>
                <a:endParaRPr lang="en-US" altLang="zh-CN" dirty="0" smtClean="0"/>
              </a:p>
              <a:p>
                <a:pPr marL="0" indent="0">
                  <a:lnSpc>
                    <a:spcPct val="150000"/>
                  </a:lnSpc>
                  <a:buNone/>
                </a:pPr>
                <a:endParaRPr lang="en-US" altLang="zh-CN"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rotWithShape="0">
                <a:blip r:embed="rId4"/>
                <a:stretch>
                  <a:fillRect l="-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5981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zh-CN" altLang="en-US" dirty="0" smtClean="0"/>
              <a:t>奇异值分解</a:t>
            </a:r>
            <a:r>
              <a:rPr lang="en-US" altLang="zh-CN" dirty="0" smtClean="0"/>
              <a:t>-</a:t>
            </a:r>
            <a:r>
              <a:rPr lang="en-US" altLang="zh-CN" dirty="0"/>
              <a:t>S</a:t>
            </a:r>
            <a:r>
              <a:rPr lang="en-US" altLang="zh-CN" dirty="0" smtClean="0"/>
              <a:t>ingular </a:t>
            </a:r>
            <a:r>
              <a:rPr lang="en-US" altLang="zh-CN" dirty="0"/>
              <a:t>V</a:t>
            </a:r>
            <a:r>
              <a:rPr lang="en-US" altLang="zh-CN" dirty="0" smtClean="0"/>
              <a:t>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2052428"/>
                <a:ext cx="10596824" cy="3122472"/>
              </a:xfrm>
            </p:spPr>
            <p:txBody>
              <a:bodyPr>
                <a:normAutofit fontScale="92500" lnSpcReduction="10000"/>
              </a:bodyPr>
              <a:lstStyle/>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i="1" dirty="0">
                              <a:latin typeface="Cambria Math" panose="02040503050406030204" pitchFamily="18" charset="0"/>
                            </a:rPr>
                            <m:t>[</m:t>
                          </m:r>
                          <m:r>
                            <a:rPr lang="en-US" altLang="zh-CN" b="0" i="1" dirty="0" smtClean="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r>
                        <a:rPr lang="en-US" altLang="zh-CN"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rPr>
                            <m:t>]</m:t>
                          </m:r>
                        </m:sub>
                      </m:sSub>
                      <m:sSub>
                        <m:sSubPr>
                          <m:ctrlPr>
                            <a:rPr lang="en-US" altLang="zh-CN" i="1" dirty="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Σ</m:t>
                          </m:r>
                        </m:e>
                        <m:sub>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sSub>
                        <m:sSubPr>
                          <m:ctrlPr>
                            <a:rPr lang="en-US" altLang="zh-CN" i="1" dirty="0" smtClean="0">
                              <a:latin typeface="Cambria Math" panose="02040503050406030204" pitchFamily="18" charset="0"/>
                            </a:rPr>
                          </m:ctrlPr>
                        </m:sSubPr>
                        <m:e>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𝑉</m:t>
                              </m:r>
                            </m:e>
                            <m:sup>
                              <m:r>
                                <a:rPr lang="en-US" altLang="zh-CN" b="0" i="1" dirty="0" smtClean="0">
                                  <a:latin typeface="Cambria Math" panose="02040503050406030204" pitchFamily="18" charset="0"/>
                                </a:rPr>
                                <m:t>𝑇</m:t>
                              </m:r>
                            </m:sup>
                          </m:sSup>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r>
                            <a:rPr lang="en-US" altLang="zh-CN" b="0" i="1" dirty="0" smtClean="0">
                              <a:latin typeface="Cambria Math" panose="02040503050406030204" pitchFamily="18" charset="0"/>
                            </a:rPr>
                            <m:t>]</m:t>
                          </m:r>
                        </m:sub>
                      </m:sSub>
                    </m:oMath>
                  </m:oMathPara>
                </a14:m>
                <a:endParaRPr lang="en-US" altLang="zh-CN" b="0" dirty="0" smtClean="0"/>
              </a:p>
              <a:p>
                <a:pPr marL="0" indent="0">
                  <a:lnSpc>
                    <a:spcPct val="150000"/>
                  </a:lnSpc>
                  <a:buNone/>
                </a:pPr>
                <a14:m>
                  <m:oMath xmlns:m="http://schemas.openxmlformats.org/officeDocument/2006/math">
                    <m:sSub>
                      <m:sSubPr>
                        <m:ctrlPr>
                          <a:rPr lang="en-US" altLang="zh-CN" i="1" dirty="0">
                            <a:latin typeface="Cambria Math" panose="02040503050406030204" pitchFamily="18" charset="0"/>
                          </a:rPr>
                        </m:ctrlPr>
                      </m:sSubPr>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𝐴𝐴</m:t>
                            </m:r>
                          </m:e>
                          <m:sup>
                            <m:r>
                              <a:rPr lang="en-US" altLang="zh-CN" i="1">
                                <a:latin typeface="Cambria Math" panose="02040503050406030204" pitchFamily="18" charset="0"/>
                              </a:rPr>
                              <m:t>𝑇</m:t>
                            </m:r>
                          </m:sup>
                        </m:sSup>
                        <m:r>
                          <a:rPr lang="en-US" altLang="zh-CN" i="1">
                            <a:latin typeface="Cambria Math" panose="02040503050406030204" pitchFamily="18" charset="0"/>
                          </a:rPr>
                          <m:t>]</m:t>
                        </m:r>
                      </m:e>
                      <m:sub>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rPr>
                          <m:t>]</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r>
                          <m:rPr>
                            <m:sty m:val="p"/>
                          </m:rPr>
                          <a:rPr lang="el-GR" altLang="zh-CN" i="1" dirty="0">
                            <a:latin typeface="Cambria Math" panose="02040503050406030204" pitchFamily="18" charset="0"/>
                            <a:ea typeface="Cambria Math" panose="02040503050406030204" pitchFamily="18" charset="0"/>
                          </a:rPr>
                          <m:t>Σ</m:t>
                        </m:r>
                        <m:r>
                          <a:rPr lang="en-US" altLang="zh-CN" i="1" dirty="0">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r>
                          <m:rPr>
                            <m:sty m:val="p"/>
                          </m:rPr>
                          <a:rPr lang="el-GR" altLang="zh-CN" i="1" dirty="0">
                            <a:latin typeface="Cambria Math" panose="02040503050406030204" pitchFamily="18" charset="0"/>
                            <a:ea typeface="Cambria Math" panose="02040503050406030204" pitchFamily="18" charset="0"/>
                          </a:rPr>
                          <m:t>Σ</m:t>
                        </m:r>
                        <m:r>
                          <a:rPr lang="en-US" altLang="zh-CN" i="1" dirty="0">
                            <a:latin typeface="Cambria Math" panose="02040503050406030204" pitchFamily="18" charset="0"/>
                            <a:ea typeface="Cambria Math" panose="02040503050406030204" pitchFamily="18" charset="0"/>
                          </a:rPr>
                          <m:t>𝑈</m:t>
                        </m:r>
                      </m:e>
                      <m:sup>
                        <m:r>
                          <a:rPr lang="en-US" altLang="zh-CN" i="1">
                            <a:latin typeface="Cambria Math" panose="02040503050406030204" pitchFamily="18" charset="0"/>
                          </a:rPr>
                          <m:t>𝑇</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r>
                          <m:rPr>
                            <m:sty m:val="p"/>
                          </m:rPr>
                          <a:rPr lang="el-GR" altLang="zh-CN" i="1" dirty="0">
                            <a:latin typeface="Cambria Math" panose="02040503050406030204" pitchFamily="18" charset="0"/>
                            <a:ea typeface="Cambria Math" panose="02040503050406030204" pitchFamily="18" charset="0"/>
                          </a:rPr>
                          <m:t>Σ</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𝑇</m:t>
                        </m:r>
                      </m:sup>
                    </m:sSup>
                  </m:oMath>
                </a14:m>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𝑈</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𝑢</m:t>
                        </m:r>
                      </m:e>
                      <m:sub>
                        <m:r>
                          <a:rPr lang="en-US" altLang="zh-CN" i="1" dirty="0">
                            <a:latin typeface="Cambria Math" panose="02040503050406030204" pitchFamily="18" charset="0"/>
                          </a:rPr>
                          <m:t>𝑖</m:t>
                        </m:r>
                      </m:sub>
                    </m:sSub>
                  </m:oMath>
                </a14:m>
                <a:r>
                  <a:rPr lang="zh-CN" altLang="en-US" dirty="0"/>
                  <a:t>为左奇异向量</a:t>
                </a:r>
                <a:endParaRPr lang="en-US" altLang="zh-CN" b="0" dirty="0" smtClean="0"/>
              </a:p>
              <a:p>
                <a:pPr marL="0" indent="0">
                  <a:lnSpc>
                    <a:spcPct val="150000"/>
                  </a:lnSpc>
                  <a:buNone/>
                </a:pPr>
                <a14:m>
                  <m:oMath xmlns:m="http://schemas.openxmlformats.org/officeDocument/2006/math">
                    <m:sSub>
                      <m:sSubPr>
                        <m:ctrlPr>
                          <a:rPr lang="en-US" altLang="zh-CN" i="1" dirty="0">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r>
                          <a:rPr lang="en-US" altLang="zh-CN" i="1">
                            <a:latin typeface="Cambria Math" panose="02040503050406030204" pitchFamily="18" charset="0"/>
                          </a:rPr>
                          <m:t>]</m:t>
                        </m:r>
                      </m:e>
                      <m:sub>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rPr>
                          <m:t>]</m:t>
                        </m:r>
                      </m:sub>
                    </m:sSub>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𝑉</m:t>
                        </m:r>
                        <m:r>
                          <m:rPr>
                            <m:sty m:val="p"/>
                          </m:rPr>
                          <a:rPr lang="el-GR" altLang="zh-CN" i="1" dirty="0">
                            <a:latin typeface="Cambria Math" panose="02040503050406030204" pitchFamily="18" charset="0"/>
                            <a:ea typeface="Cambria Math" panose="02040503050406030204" pitchFamily="18" charset="0"/>
                          </a:rPr>
                          <m:t>Σ</m:t>
                        </m:r>
                        <m:r>
                          <a:rPr lang="en-US" altLang="zh-CN" b="0" i="1" dirty="0" smtClean="0">
                            <a:latin typeface="Cambria Math" panose="02040503050406030204" pitchFamily="18" charset="0"/>
                            <a:ea typeface="Cambria Math" panose="02040503050406030204" pitchFamily="18" charset="0"/>
                          </a:rPr>
                          <m:t>𝑈</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𝑈</m:t>
                        </m:r>
                        <m:r>
                          <m:rPr>
                            <m:sty m:val="p"/>
                          </m:rPr>
                          <a:rPr lang="el-GR" altLang="zh-CN" i="1" dirty="0">
                            <a:latin typeface="Cambria Math" panose="02040503050406030204" pitchFamily="18" charset="0"/>
                            <a:ea typeface="Cambria Math" panose="02040503050406030204" pitchFamily="18" charset="0"/>
                          </a:rPr>
                          <m:t>Σ</m:t>
                        </m:r>
                        <m:r>
                          <a:rPr lang="en-US" altLang="zh-CN" b="0" i="1" dirty="0" smtClean="0">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rPr>
                          <m:t>𝑇</m:t>
                        </m:r>
                      </m:sup>
                    </m:sSup>
                  </m:oMath>
                </a14:m>
                <a:r>
                  <a:rPr lang="en-US" altLang="zh-CN" b="0"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r>
                          <m:rPr>
                            <m:sty m:val="p"/>
                          </m:rPr>
                          <a:rPr lang="el-GR" altLang="zh-CN" i="1" dirty="0">
                            <a:latin typeface="Cambria Math" panose="02040503050406030204" pitchFamily="18" charset="0"/>
                            <a:ea typeface="Cambria Math" panose="02040503050406030204" pitchFamily="18" charset="0"/>
                          </a:rPr>
                          <m:t>Σ</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  ⇒</m:t>
                    </m:r>
                  </m:oMath>
                </a14:m>
                <a:r>
                  <a:rPr lang="en-US" altLang="zh-CN" b="0" dirty="0" smtClean="0"/>
                  <a:t> V</a:t>
                </a:r>
                <a:r>
                  <a:rPr lang="zh-CN" altLang="en-US" b="0"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𝑖</m:t>
                        </m:r>
                      </m:sub>
                    </m:sSub>
                  </m:oMath>
                </a14:m>
                <a:r>
                  <a:rPr lang="zh-CN" altLang="en-US" b="0" dirty="0" smtClean="0"/>
                  <a:t>为右奇异向量</a:t>
                </a:r>
                <a:endParaRPr lang="en-US" altLang="zh-CN" b="0" dirty="0" smtClean="0"/>
              </a:p>
              <a:p>
                <a:pPr marL="0" indent="0">
                  <a:lnSpc>
                    <a:spcPct val="150000"/>
                  </a:lnSpc>
                  <a:buNone/>
                </a:pPr>
                <a:r>
                  <a:rPr lang="zh-CN" altLang="en-US" b="0" dirty="0" smtClean="0"/>
                  <a:t>可以看出</a:t>
                </a:r>
                <a:r>
                  <a:rPr lang="en-US" altLang="zh-CN" b="0" dirty="0" smtClean="0"/>
                  <a:t>SVD</a:t>
                </a:r>
                <a:r>
                  <a:rPr lang="zh-CN" altLang="en-US" b="0" dirty="0" smtClean="0"/>
                  <a:t>奇异值</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oMath>
                </a14:m>
                <a:r>
                  <a:rPr lang="zh-CN" altLang="en-US" b="0" dirty="0" smtClean="0"/>
                  <a:t>与特征值</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i="1">
                            <a:latin typeface="Cambria Math" panose="02040503050406030204" pitchFamily="18" charset="0"/>
                          </a:rPr>
                          <m:t>𝑖</m:t>
                        </m:r>
                      </m:sub>
                    </m:sSub>
                  </m:oMath>
                </a14:m>
                <a:r>
                  <a:rPr lang="zh-CN" altLang="en-US" b="0" dirty="0" smtClean="0"/>
                  <a:t>满足如下关系：</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ad>
                      <m:radPr>
                        <m:degHide m:val="on"/>
                        <m:ctrlPr>
                          <a:rPr lang="zh-CN" altLang="en-US" b="0"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𝑖</m:t>
                            </m:r>
                          </m:sub>
                        </m:sSub>
                      </m:e>
                    </m:rad>
                  </m:oMath>
                </a14:m>
                <a:endParaRPr lang="en-US" altLang="zh-CN" b="0"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2052428"/>
                <a:ext cx="10596824" cy="3122472"/>
              </a:xfrm>
              <a:blipFill rotWithShape="0">
                <a:blip r:embed="rId3"/>
                <a:stretch>
                  <a:fillRect l="-1036" b="-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9678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831273"/>
                <a:ext cx="10596824" cy="4343627"/>
              </a:xfrm>
            </p:spPr>
            <p:txBody>
              <a:bodyPr>
                <a:normAutofit/>
              </a:bodyPr>
              <a:lstStyle/>
              <a:p>
                <a:pPr marL="0" indent="0">
                  <a:lnSpc>
                    <a:spcPct val="150000"/>
                  </a:lnSpc>
                  <a:buNone/>
                </a:pPr>
                <a:r>
                  <a:rPr lang="en-US" altLang="zh-CN" dirty="0" err="1" smtClean="0"/>
                  <a:t>Eg</a:t>
                </a:r>
                <a:r>
                  <a:rPr lang="zh-CN" altLang="en-US" dirty="0"/>
                  <a:t>：</a:t>
                </a:r>
                <a:r>
                  <a:rPr lang="zh-CN" altLang="en-US" dirty="0" smtClean="0"/>
                  <a:t>定义矩阵</a:t>
                </a:r>
                <a:r>
                  <a:rPr lang="en-US" altLang="zh-CN" dirty="0" smtClean="0"/>
                  <a:t>A</a:t>
                </a:r>
                <a:r>
                  <a:rPr lang="zh-CN" altLang="en-US" dirty="0" smtClean="0"/>
                  <a:t>为：</a:t>
                </a:r>
                <a:endParaRPr lang="en-US" altLang="zh-CN" dirty="0" smtClean="0"/>
              </a:p>
              <a:p>
                <a:pPr marL="0" indent="0">
                  <a:lnSpc>
                    <a:spcPct val="150000"/>
                  </a:lnSpc>
                  <a:buNone/>
                </a:pPr>
                <a:endParaRPr lang="en-US" altLang="zh-CN" b="0" dirty="0"/>
              </a:p>
              <a:p>
                <a:pPr marL="0" indent="0">
                  <a:lnSpc>
                    <a:spcPct val="150000"/>
                  </a:lnSpc>
                  <a:buNone/>
                </a:pPr>
                <a:r>
                  <a:rPr lang="zh-CN" altLang="en-US" dirty="0" smtClean="0"/>
                  <a:t>（</a:t>
                </a:r>
                <a:r>
                  <a:rPr lang="en-US" altLang="zh-CN" dirty="0" smtClean="0"/>
                  <a:t>1</a:t>
                </a:r>
                <a:r>
                  <a:rPr lang="zh-CN" altLang="en-US" dirty="0" smtClean="0"/>
                  <a:t>）先求出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𝐴𝐴</m:t>
                        </m:r>
                      </m:e>
                      <m:sup>
                        <m:r>
                          <a:rPr lang="en-US" altLang="zh-CN" i="1">
                            <a:latin typeface="Cambria Math" panose="02040503050406030204" pitchFamily="18" charset="0"/>
                          </a:rPr>
                          <m:t>𝑇</m:t>
                        </m:r>
                      </m:sup>
                    </m:sSup>
                  </m:oMath>
                </a14:m>
                <a:r>
                  <a:rPr lang="zh-CN" altLang="en-US" b="0" dirty="0" smtClean="0"/>
                  <a:t>和</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𝐴</m:t>
                    </m:r>
                    <m:r>
                      <a:rPr lang="zh-CN" altLang="en-US" b="0" i="1" smtClean="0">
                        <a:latin typeface="Cambria Math" panose="02040503050406030204" pitchFamily="18" charset="0"/>
                      </a:rPr>
                      <m:t>：</m:t>
                    </m:r>
                  </m:oMath>
                </a14:m>
                <a:endParaRPr lang="en-US" altLang="zh-CN" b="0" dirty="0" smtClean="0"/>
              </a:p>
              <a:p>
                <a:pPr marL="0" indent="0">
                  <a:lnSpc>
                    <a:spcPct val="150000"/>
                  </a:lnSpc>
                  <a:buNone/>
                </a:pPr>
                <a:endParaRPr lang="en-US" altLang="zh-CN" b="0" dirty="0" smtClean="0"/>
              </a:p>
              <a:p>
                <a:pPr marL="0" indent="0">
                  <a:lnSpc>
                    <a:spcPct val="150000"/>
                  </a:lnSpc>
                  <a:buNone/>
                </a:pPr>
                <a:endParaRPr lang="en-US" altLang="zh-CN" b="0" dirty="0" smtClean="0"/>
              </a:p>
              <a:p>
                <a:pPr marL="0" indent="0">
                  <a:lnSpc>
                    <a:spcPct val="150000"/>
                  </a:lnSpc>
                  <a:buNone/>
                </a:pPr>
                <a:endParaRPr lang="en-US" altLang="zh-CN" b="0"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831273"/>
                <a:ext cx="10596824" cy="4343627"/>
              </a:xfrm>
              <a:blipFill rotWithShape="0">
                <a:blip r:embed="rId3"/>
                <a:stretch>
                  <a:fillRect l="-1208"/>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804371" y="571099"/>
            <a:ext cx="2180793" cy="1322776"/>
          </a:xfrm>
          <a:prstGeom prst="rect">
            <a:avLst/>
          </a:prstGeom>
        </p:spPr>
      </p:pic>
      <p:pic>
        <p:nvPicPr>
          <p:cNvPr id="6" name="图片 5"/>
          <p:cNvPicPr>
            <a:picLocks noChangeAspect="1"/>
          </p:cNvPicPr>
          <p:nvPr/>
        </p:nvPicPr>
        <p:blipFill>
          <a:blip r:embed="rId5"/>
          <a:stretch>
            <a:fillRect/>
          </a:stretch>
        </p:blipFill>
        <p:spPr>
          <a:xfrm>
            <a:off x="4749969" y="2400989"/>
            <a:ext cx="5830761" cy="2486895"/>
          </a:xfrm>
          <a:prstGeom prst="rect">
            <a:avLst/>
          </a:prstGeom>
        </p:spPr>
      </p:pic>
    </p:spTree>
    <p:extLst>
      <p:ext uri="{BB962C8B-B14F-4D97-AF65-F5344CB8AC3E}">
        <p14:creationId xmlns:p14="http://schemas.microsoft.com/office/powerpoint/2010/main" val="16160791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831273"/>
                <a:ext cx="10596824" cy="4343627"/>
              </a:xfrm>
            </p:spPr>
            <p:txBody>
              <a:bodyPr>
                <a:normAutofit/>
              </a:bodyPr>
              <a:lstStyle/>
              <a:p>
                <a:pPr marL="0" indent="0">
                  <a:lnSpc>
                    <a:spcPct val="100000"/>
                  </a:lnSpc>
                  <a:buNone/>
                </a:pPr>
                <a:r>
                  <a:rPr lang="zh-CN" altLang="en-US" sz="2400" b="0" dirty="0" smtClean="0"/>
                  <a:t>（</a:t>
                </a:r>
                <a:r>
                  <a:rPr lang="en-US" altLang="zh-CN" sz="2400" b="0" dirty="0" smtClean="0"/>
                  <a:t>2</a:t>
                </a:r>
                <a:r>
                  <a:rPr lang="zh-CN" altLang="en-US" sz="2400" b="0" dirty="0" smtClean="0"/>
                  <a:t>）进而求出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𝐴𝐴</m:t>
                        </m:r>
                      </m:e>
                      <m:sup>
                        <m:r>
                          <a:rPr lang="en-US" altLang="zh-CN" sz="2400" i="1">
                            <a:latin typeface="Cambria Math" panose="02040503050406030204" pitchFamily="18" charset="0"/>
                          </a:rPr>
                          <m:t>𝑇</m:t>
                        </m:r>
                      </m:sup>
                    </m:sSup>
                  </m:oMath>
                </a14:m>
                <a:r>
                  <a:rPr lang="zh-CN" altLang="en-US" sz="2400" b="0" dirty="0" smtClean="0"/>
                  <a:t>特征值与特征向量：</a:t>
                </a:r>
                <a:endParaRPr lang="en-US" altLang="zh-CN" sz="2400" b="0" dirty="0" smtClean="0"/>
              </a:p>
              <a:p>
                <a:pPr marL="0" indent="0">
                  <a:lnSpc>
                    <a:spcPct val="100000"/>
                  </a:lnSpc>
                  <a:buNone/>
                </a:pPr>
                <a:endParaRPr lang="en-US" altLang="zh-CN" sz="2400" dirty="0" smtClean="0"/>
              </a:p>
              <a:p>
                <a:pPr marL="0" indent="0">
                  <a:lnSpc>
                    <a:spcPct val="100000"/>
                  </a:lnSpc>
                  <a:buNone/>
                </a:pPr>
                <a:endParaRPr lang="en-US" altLang="zh-CN" sz="2400" dirty="0" smtClean="0"/>
              </a:p>
              <a:p>
                <a:pPr marL="0" indent="0">
                  <a:lnSpc>
                    <a:spcPct val="100000"/>
                  </a:lnSpc>
                  <a:buNone/>
                </a:pPr>
                <a:endParaRPr lang="en-US" altLang="zh-CN" sz="2400" dirty="0"/>
              </a:p>
              <a:p>
                <a:pPr marL="0" indent="0">
                  <a:lnSpc>
                    <a:spcPct val="100000"/>
                  </a:lnSpc>
                  <a:buNone/>
                </a:pPr>
                <a:r>
                  <a:rPr lang="zh-CN" altLang="en-US" sz="2400" dirty="0" smtClean="0"/>
                  <a:t>接着求</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𝐴</m:t>
                    </m:r>
                  </m:oMath>
                </a14:m>
                <a:r>
                  <a:rPr lang="zh-CN" altLang="en-US" sz="2400" dirty="0"/>
                  <a:t>特征值与特征向量：</a:t>
                </a:r>
                <a:endParaRPr lang="en-US" altLang="zh-CN" sz="2400" dirty="0"/>
              </a:p>
              <a:p>
                <a:pPr marL="0" indent="0">
                  <a:lnSpc>
                    <a:spcPct val="150000"/>
                  </a:lnSpc>
                  <a:buNone/>
                </a:pPr>
                <a:endParaRPr lang="en-US" altLang="zh-CN" b="0" dirty="0" smtClean="0"/>
              </a:p>
              <a:p>
                <a:pPr marL="0" indent="0">
                  <a:lnSpc>
                    <a:spcPct val="150000"/>
                  </a:lnSpc>
                  <a:buNone/>
                </a:pPr>
                <a:endParaRPr lang="en-US" altLang="zh-CN" b="0"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831273"/>
                <a:ext cx="10596824" cy="4343627"/>
              </a:xfrm>
              <a:blipFill rotWithShape="0">
                <a:blip r:embed="rId3"/>
                <a:stretch>
                  <a:fillRect l="-921" t="-1262"/>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945487" y="1467060"/>
            <a:ext cx="7894269" cy="1158792"/>
          </a:xfrm>
          <a:prstGeom prst="rect">
            <a:avLst/>
          </a:prstGeom>
        </p:spPr>
      </p:pic>
      <p:pic>
        <p:nvPicPr>
          <p:cNvPr id="8" name="图片 7"/>
          <p:cNvPicPr>
            <a:picLocks noChangeAspect="1"/>
          </p:cNvPicPr>
          <p:nvPr/>
        </p:nvPicPr>
        <p:blipFill>
          <a:blip r:embed="rId5"/>
          <a:stretch>
            <a:fillRect/>
          </a:stretch>
        </p:blipFill>
        <p:spPr>
          <a:xfrm>
            <a:off x="945487" y="3486222"/>
            <a:ext cx="7970886" cy="1115924"/>
          </a:xfrm>
          <a:prstGeom prst="rect">
            <a:avLst/>
          </a:prstGeom>
        </p:spPr>
      </p:pic>
    </p:spTree>
    <p:extLst>
      <p:ext uri="{BB962C8B-B14F-4D97-AF65-F5344CB8AC3E}">
        <p14:creationId xmlns:p14="http://schemas.microsoft.com/office/powerpoint/2010/main" val="35227397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1664542-E606-4C82-B467-5A62C5BE849B}"/>
                  </a:ext>
                </a:extLst>
              </p:cNvPr>
              <p:cNvSpPr>
                <a:spLocks noGrp="1"/>
              </p:cNvSpPr>
              <p:nvPr>
                <p:ph idx="1"/>
              </p:nvPr>
            </p:nvSpPr>
            <p:spPr>
              <a:xfrm>
                <a:off x="838200" y="831273"/>
                <a:ext cx="10596824" cy="4343627"/>
              </a:xfrm>
            </p:spPr>
            <p:txBody>
              <a:bodyPr>
                <a:normAutofit/>
              </a:bodyPr>
              <a:lstStyle/>
              <a:p>
                <a:pPr marL="0" indent="0">
                  <a:lnSpc>
                    <a:spcPct val="150000"/>
                  </a:lnSpc>
                  <a:buNone/>
                </a:pPr>
                <a:r>
                  <a:rPr lang="zh-CN" altLang="en-US" sz="2400" b="0" dirty="0" smtClean="0">
                    <a:latin typeface="+mn-ea"/>
                  </a:rPr>
                  <a:t>（</a:t>
                </a:r>
                <a:r>
                  <a:rPr lang="en-US" altLang="zh-CN" sz="2400" dirty="0">
                    <a:latin typeface="+mn-ea"/>
                  </a:rPr>
                  <a:t>3</a:t>
                </a:r>
                <a:r>
                  <a:rPr lang="zh-CN" altLang="en-US" sz="2400" b="0" dirty="0" smtClean="0">
                    <a:latin typeface="+mn-ea"/>
                  </a:rPr>
                  <a:t>）利用</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charset="0"/>
                          </a:rPr>
                          <m:t>𝜎</m:t>
                        </m:r>
                      </m:e>
                      <m:sub>
                        <m:r>
                          <a:rPr lang="en-US" altLang="zh-CN" sz="2400" i="1">
                            <a:latin typeface="Cambria Math" charset="0"/>
                          </a:rPr>
                          <m:t>𝑖</m:t>
                        </m:r>
                      </m:sub>
                    </m:sSub>
                    <m:r>
                      <a:rPr lang="en-US" altLang="zh-CN" sz="2400" i="1">
                        <a:latin typeface="Cambria Math" charset="0"/>
                      </a:rPr>
                      <m:t>=</m:t>
                    </m:r>
                    <m:rad>
                      <m:radPr>
                        <m:degHide m:val="on"/>
                        <m:ctrlPr>
                          <a:rPr lang="zh-CN" altLang="en-US"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charset="0"/>
                              </a:rPr>
                              <m:t>𝜆</m:t>
                            </m:r>
                          </m:e>
                          <m:sub>
                            <m:r>
                              <a:rPr lang="en-US" altLang="zh-CN" sz="2400" i="1">
                                <a:latin typeface="Cambria Math" charset="0"/>
                              </a:rPr>
                              <m:t>𝑖</m:t>
                            </m:r>
                          </m:sub>
                        </m:sSub>
                      </m:e>
                    </m:rad>
                  </m:oMath>
                </a14:m>
                <a:r>
                  <a:rPr lang="zh-CN" altLang="en-US" sz="2400" dirty="0" smtClean="0">
                    <a:latin typeface="+mn-ea"/>
                  </a:rPr>
                  <a:t>求出奇异值</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b="0" i="1" smtClean="0">
                            <a:latin typeface="Cambria Math" charset="0"/>
                          </a:rPr>
                          <m:t>3</m:t>
                        </m:r>
                      </m:e>
                    </m:rad>
                  </m:oMath>
                </a14:m>
                <a:r>
                  <a:rPr lang="zh-CN" altLang="en-US" sz="2400" dirty="0" smtClean="0">
                    <a:latin typeface="+mn-ea"/>
                  </a:rPr>
                  <a:t>和</a:t>
                </a:r>
                <a:r>
                  <a:rPr lang="en-US" altLang="zh-CN" sz="2400" dirty="0" smtClean="0">
                    <a:latin typeface="+mn-ea"/>
                  </a:rPr>
                  <a:t>1</a:t>
                </a:r>
                <a:endParaRPr lang="en-US" altLang="zh-CN" sz="2400" dirty="0">
                  <a:latin typeface="+mn-ea"/>
                </a:endParaRPr>
              </a:p>
              <a:p>
                <a:pPr marL="0" indent="0">
                  <a:lnSpc>
                    <a:spcPct val="150000"/>
                  </a:lnSpc>
                  <a:buNone/>
                </a:pPr>
                <a:r>
                  <a:rPr lang="zh-CN" altLang="en-US" dirty="0" smtClean="0">
                    <a:latin typeface="+mn-ea"/>
                  </a:rPr>
                  <a:t>最终得到的</a:t>
                </a:r>
                <a:r>
                  <a:rPr lang="en-US" altLang="zh-CN" dirty="0" smtClean="0">
                    <a:latin typeface="+mn-ea"/>
                  </a:rPr>
                  <a:t>A</a:t>
                </a:r>
                <a:r>
                  <a:rPr lang="zh-CN" altLang="en-US" dirty="0" smtClean="0">
                    <a:latin typeface="+mn-ea"/>
                  </a:rPr>
                  <a:t>的</a:t>
                </a:r>
                <a:r>
                  <a:rPr lang="en-US" altLang="zh-CN" dirty="0" smtClean="0">
                    <a:latin typeface="+mn-ea"/>
                  </a:rPr>
                  <a:t>SVD</a:t>
                </a:r>
                <a:r>
                  <a:rPr lang="zh-CN" altLang="en-US" dirty="0" smtClean="0">
                    <a:latin typeface="+mn-ea"/>
                  </a:rPr>
                  <a:t>为：</a:t>
                </a:r>
                <a:endParaRPr lang="en-US" altLang="zh-CN" dirty="0" smtClean="0">
                  <a:latin typeface="+mn-ea"/>
                </a:endParaRPr>
              </a:p>
              <a:p>
                <a:pPr marL="0" indent="0">
                  <a:lnSpc>
                    <a:spcPct val="100000"/>
                  </a:lnSpc>
                  <a:buNone/>
                </a:pPr>
                <a:endParaRPr lang="en-US" altLang="zh-CN" b="0" dirty="0" smtClean="0"/>
              </a:p>
            </p:txBody>
          </p:sp>
        </mc:Choice>
        <mc:Fallback xmlns="">
          <p:sp>
            <p:nvSpPr>
              <p:cNvPr id="3" name="内容占位符 2">
                <a:extLst>
                  <a:ext uri="{FF2B5EF4-FFF2-40B4-BE49-F238E27FC236}">
                    <a16:creationId xmlns:a16="http://schemas.microsoft.com/office/drawing/2014/main" xmlns="" xmlns:a14="http://schemas.microsoft.com/office/drawing/2010/main" id="{91664542-E606-4C82-B467-5A62C5BE849B}"/>
                  </a:ext>
                </a:extLst>
              </p:cNvPr>
              <p:cNvSpPr>
                <a:spLocks noGrp="1" noRot="1" noChangeAspect="1" noMove="1" noResize="1" noEditPoints="1" noAdjustHandles="1" noChangeArrowheads="1" noChangeShapeType="1" noTextEdit="1"/>
              </p:cNvSpPr>
              <p:nvPr>
                <p:ph idx="1"/>
              </p:nvPr>
            </p:nvSpPr>
            <p:spPr>
              <a:xfrm>
                <a:off x="838200" y="831273"/>
                <a:ext cx="10596824" cy="4343627"/>
              </a:xfrm>
              <a:blipFill rotWithShape="0">
                <a:blip r:embed="rId3"/>
                <a:stretch>
                  <a:fillRect l="-120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145406" y="2612728"/>
            <a:ext cx="8447709" cy="1336274"/>
          </a:xfrm>
          <a:prstGeom prst="rect">
            <a:avLst/>
          </a:prstGeom>
        </p:spPr>
      </p:pic>
    </p:spTree>
    <p:extLst>
      <p:ext uri="{BB962C8B-B14F-4D97-AF65-F5344CB8AC3E}">
        <p14:creationId xmlns:p14="http://schemas.microsoft.com/office/powerpoint/2010/main" val="273771606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mc="http://schemas.openxmlformats.org/markup-compatibility/2006" xmlns:a14="http://schemas.microsoft.com/office/drawing/2010/main" xmlns:a16="http://schemas.microsoft.com/office/drawing/2014/main" xmlns="" id="{91664542-E606-4C82-B467-5A62C5BE849B}"/>
              </a:ext>
            </a:extLst>
          </p:cNvPr>
          <p:cNvSpPr txBox="1">
            <a:spLocks/>
          </p:cNvSpPr>
          <p:nvPr/>
        </p:nvSpPr>
        <p:spPr>
          <a:xfrm>
            <a:off x="1352145" y="4012356"/>
            <a:ext cx="8057745" cy="2501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dirty="0" smtClean="0"/>
          </a:p>
          <a:p>
            <a:pPr marL="0" indent="0">
              <a:lnSpc>
                <a:spcPct val="150000"/>
              </a:lnSpc>
              <a:buFont typeface="Arial" panose="020B0604020202020204" pitchFamily="34" charset="0"/>
              <a:buNone/>
            </a:pPr>
            <a:endParaRPr lang="en-US" altLang="zh-CN" dirty="0" smtClean="0"/>
          </a:p>
        </p:txBody>
      </p:sp>
      <mc:AlternateContent xmlns:mc="http://schemas.openxmlformats.org/markup-compatibility/2006" xmlns:a14="http://schemas.microsoft.com/office/drawing/2010/main">
        <mc:Choice Requires="a14">
          <p:sp>
            <p:nvSpPr>
              <p:cNvPr id="13" name="矩形 12"/>
              <p:cNvSpPr/>
              <p:nvPr/>
            </p:nvSpPr>
            <p:spPr>
              <a:xfrm>
                <a:off x="1352145" y="1974747"/>
                <a:ext cx="10001459" cy="4286366"/>
              </a:xfrm>
              <a:prstGeom prst="rect">
                <a:avLst/>
              </a:prstGeom>
            </p:spPr>
            <p:txBody>
              <a:bodyPr wrap="square">
                <a:spAutoFit/>
              </a:bodyPr>
              <a:lstStyle/>
              <a:p>
                <a:pPr>
                  <a:lnSpc>
                    <a:spcPct val="114000"/>
                  </a:lnSpc>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dist</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𝑗</m:t>
                              </m:r>
                            </m:sub>
                          </m:sSub>
                        </m:e>
                      </m:d>
                    </m:oMath>
                  </m:oMathPara>
                </a14:m>
                <a:endParaRPr lang="en-US" altLang="zh-CN" sz="2400" dirty="0" smtClean="0"/>
              </a:p>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r>
                        <a:rPr lang="en-US" altLang="zh-CN" sz="2400" i="1" dirty="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sSup>
                        <m:sSupPr>
                          <m:ctrlPr>
                            <a:rPr lang="en-US" altLang="zh-CN" sz="2400" i="1" dirty="0">
                              <a:latin typeface="Cambria Math" panose="02040503050406030204" pitchFamily="18" charset="0"/>
                            </a:rPr>
                          </m:ctrlPr>
                        </m:sSup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𝑑𝑖𝑠𝑡</m:t>
                              </m:r>
                            </m:e>
                            <m:sub>
                              <m:r>
                                <a:rPr lang="en-US" altLang="zh-CN" sz="2400" i="1" dirty="0">
                                  <a:latin typeface="Cambria Math" panose="02040503050406030204" pitchFamily="18" charset="0"/>
                                </a:rPr>
                                <m:t>𝑖𝑗</m:t>
                              </m:r>
                            </m:sub>
                          </m:sSub>
                        </m:e>
                        <m:sup>
                          <m:r>
                            <a:rPr lang="en-US" altLang="zh-CN" sz="2400" i="1" dirty="0">
                              <a:latin typeface="Cambria Math" panose="02040503050406030204" pitchFamily="18" charset="0"/>
                            </a:rPr>
                            <m:t>2</m:t>
                          </m:r>
                        </m:sup>
                      </m:sSup>
                      <m:r>
                        <a:rPr lang="en-US" altLang="zh-CN" sz="2400" i="1" dirty="0">
                          <a:latin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𝑗</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𝑑𝑖𝑠𝑡</m:t>
                              </m:r>
                            </m:e>
                            <m:sup>
                              <m:r>
                                <a:rPr lang="en-US" altLang="zh-CN" sz="2400" i="1">
                                  <a:latin typeface="Cambria Math" panose="02040503050406030204" pitchFamily="18" charset="0"/>
                                </a:rPr>
                                <m:t>2</m:t>
                              </m:r>
                            </m:sup>
                          </m:sSup>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rPr>
                        <m:t>)</m:t>
                      </m:r>
                    </m:oMath>
                  </m:oMathPara>
                </a14:m>
                <a:endParaRPr lang="en-US" altLang="zh-CN" sz="2400" dirty="0" smtClean="0"/>
              </a:p>
              <a:p>
                <a:pPr>
                  <a:lnSpc>
                    <a:spcPct val="150000"/>
                  </a:lnSpc>
                </a:pPr>
                <a:r>
                  <a:rPr lang="zh-CN" altLang="en-US" sz="2400" dirty="0" smtClean="0"/>
                  <a:t>因此，可通过降维前后保持不变的距离矩阵</a:t>
                </a:r>
                <a:r>
                  <a:rPr lang="en-US" altLang="zh-CN" sz="2400" dirty="0" smtClean="0"/>
                  <a:t>D</a:t>
                </a:r>
                <a:r>
                  <a:rPr lang="zh-CN" altLang="en-US" sz="2400" dirty="0" smtClean="0"/>
                  <a:t>，求取内积矩阵</a:t>
                </a:r>
                <a:r>
                  <a:rPr lang="en-US" altLang="zh-CN" sz="2400" dirty="0" smtClean="0"/>
                  <a:t>B</a:t>
                </a:r>
                <a:r>
                  <a:rPr lang="zh-CN" altLang="en-US" sz="2400" dirty="0" smtClean="0"/>
                  <a:t>。对矩阵</a:t>
                </a:r>
                <a:r>
                  <a:rPr lang="en-US" altLang="zh-CN" sz="2400" dirty="0" smtClean="0"/>
                  <a:t>B</a:t>
                </a:r>
                <a:r>
                  <a:rPr lang="zh-CN" altLang="en-US" sz="2400" dirty="0" smtClean="0"/>
                  <a:t>做特征值分解，</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B</m:t>
                    </m:r>
                    <m:r>
                      <a:rPr lang="en-US" altLang="zh-CN" sz="2400" b="0" i="0" dirty="0" smtClean="0">
                        <a:latin typeface="Cambria Math" panose="02040503050406030204" pitchFamily="18" charset="0"/>
                        <a:ea typeface="Cambria Math" panose="02040503050406030204" pitchFamily="18" charset="0"/>
                      </a:rPr>
                      <m:t>=</m:t>
                    </m:r>
                    <m:r>
                      <m:rPr>
                        <m:sty m:val="p"/>
                      </m:rPr>
                      <a:rPr lang="en-US" altLang="zh-CN" sz="2400" b="0" i="0" dirty="0" smtClean="0">
                        <a:latin typeface="Cambria Math" panose="02040503050406030204" pitchFamily="18" charset="0"/>
                        <a:ea typeface="Cambria Math" panose="02040503050406030204" pitchFamily="18" charset="0"/>
                      </a:rPr>
                      <m:t>V</m:t>
                    </m:r>
                    <m:r>
                      <m:rPr>
                        <m:sty m:val="p"/>
                      </m:rPr>
                      <a:rPr lang="el-GR" altLang="zh-CN" sz="2400" i="1" dirty="0" smtClean="0">
                        <a:latin typeface="Cambria Math" panose="02040503050406030204" pitchFamily="18" charset="0"/>
                        <a:ea typeface="Cambria Math" panose="02040503050406030204" pitchFamily="18" charset="0"/>
                      </a:rPr>
                      <m:t>Λ</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𝑇</m:t>
                        </m:r>
                      </m:sup>
                    </m:sSup>
                  </m:oMath>
                </a14:m>
                <a:r>
                  <a:rPr lang="zh-CN" altLang="en-US" sz="2400" dirty="0" smtClean="0"/>
                  <a:t>，其中</a:t>
                </a:r>
                <a14:m>
                  <m:oMath xmlns:m="http://schemas.openxmlformats.org/officeDocument/2006/math">
                    <m:r>
                      <m:rPr>
                        <m:sty m:val="p"/>
                      </m:rPr>
                      <a:rPr lang="el-GR" altLang="zh-CN" sz="2400" i="0" dirty="0" smtClean="0">
                        <a:latin typeface="Cambria Math" panose="02040503050406030204" pitchFamily="18" charset="0"/>
                        <a:ea typeface="Cambria Math" panose="02040503050406030204" pitchFamily="18" charset="0"/>
                      </a:rPr>
                      <m:t>Λ</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𝑑𝑖𝑎𝑔</m:t>
                    </m:r>
                    <m:d>
                      <m:dPr>
                        <m:ctrlPr>
                          <a:rPr lang="en-US" altLang="zh-CN" sz="2400" i="1" dirty="0" smtClean="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𝜆</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𝑑</m:t>
                            </m:r>
                          </m:sub>
                        </m:sSub>
                      </m:e>
                    </m:d>
                  </m:oMath>
                </a14:m>
                <a:r>
                  <a:rPr lang="zh-CN" altLang="en-US" sz="2400" dirty="0" smtClean="0"/>
                  <a:t>为特征值构成的对角矩阵，</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𝑑</m:t>
                        </m:r>
                      </m:sub>
                    </m:sSub>
                  </m:oMath>
                </a14:m>
                <a:r>
                  <a:rPr lang="zh-CN" altLang="en-US" sz="2400" dirty="0" smtClean="0"/>
                  <a:t>，</a:t>
                </a:r>
                <a:r>
                  <a:rPr lang="en-US" altLang="zh-CN" sz="2400" dirty="0" smtClean="0"/>
                  <a:t>V</a:t>
                </a:r>
                <a:r>
                  <a:rPr lang="zh-CN" altLang="en-US" sz="2400" dirty="0" smtClean="0"/>
                  <a:t>为特征向量矩阵</a:t>
                </a:r>
                <a14:m>
                  <m:oMath xmlns:m="http://schemas.openxmlformats.org/officeDocument/2006/math">
                    <m:r>
                      <a:rPr lang="zh-CN" altLang="en-US"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oMath>
                </a14:m>
                <a:r>
                  <a:rPr lang="zh-CN" altLang="en-US" sz="2400" dirty="0" smtClean="0"/>
                  <a:t>为</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𝑖</m:t>
                        </m:r>
                      </m:sub>
                    </m:sSub>
                    <m:r>
                      <a:rPr lang="zh-CN" altLang="en-US" sz="2400" i="1" dirty="0">
                        <a:latin typeface="Cambria Math" panose="02040503050406030204" pitchFamily="18" charset="0"/>
                      </a:rPr>
                      <m:t>对应</m:t>
                    </m:r>
                    <m:r>
                      <a:rPr lang="zh-CN" altLang="en-US" sz="2400" b="0" i="1" dirty="0" smtClean="0">
                        <a:latin typeface="Cambria Math" panose="02040503050406030204" pitchFamily="18" charset="0"/>
                      </a:rPr>
                      <m:t>的</m:t>
                    </m:r>
                    <m:r>
                      <a:rPr lang="zh-CN" altLang="en-US" sz="2400" i="1" dirty="0">
                        <a:latin typeface="Cambria Math" panose="02040503050406030204" pitchFamily="18" charset="0"/>
                      </a:rPr>
                      <m:t>特征</m:t>
                    </m:r>
                    <m:r>
                      <a:rPr lang="zh-CN" altLang="en-US" sz="2400" i="1" dirty="0" smtClean="0">
                        <a:latin typeface="Cambria Math" panose="02040503050406030204" pitchFamily="18" charset="0"/>
                      </a:rPr>
                      <m:t>向量</m:t>
                    </m:r>
                  </m:oMath>
                </a14:m>
                <a:r>
                  <a:rPr lang="zh-CN" altLang="en-US" sz="2400" dirty="0" smtClean="0"/>
                  <a:t>，取前</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oMath>
                </a14:m>
                <a:r>
                  <a:rPr lang="zh-CN" altLang="en-US" sz="2400" dirty="0" smtClean="0"/>
                  <a:t>个非零特征值</a:t>
                </a:r>
                <a14:m>
                  <m:oMath xmlns:m="http://schemas.openxmlformats.org/officeDocument/2006/math">
                    <m:r>
                      <a:rPr lang="en-US" altLang="zh-CN" sz="2400" i="1" dirty="0">
                        <a:latin typeface="Cambria Math" panose="02040503050406030204" pitchFamily="18" charset="0"/>
                      </a:rPr>
                      <m:t>𝑑𝑖𝑎𝑔</m:t>
                    </m:r>
                    <m:d>
                      <m:dPr>
                        <m:ctrlPr>
                          <a:rPr lang="en-US" altLang="zh-CN" sz="2400" i="1" dirty="0" smtClean="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sub>
                        </m:sSub>
                      </m:e>
                    </m:d>
                  </m:oMath>
                </a14:m>
                <a:r>
                  <a:rPr lang="zh-CN" altLang="en-US" sz="2400" dirty="0" smtClean="0"/>
                  <a:t>，</a:t>
                </a:r>
                <a:r>
                  <a:rPr lang="zh-CN" altLang="en-US" sz="2400" dirty="0"/>
                  <a:t>又因为</a:t>
                </a:r>
                <a14:m>
                  <m:oMath xmlns:m="http://schemas.openxmlformats.org/officeDocument/2006/math">
                    <m:r>
                      <a:rPr lang="en-US" altLang="zh-CN" sz="2400" i="1">
                        <a:latin typeface="Cambria Math" panose="02040503050406030204" pitchFamily="18" charset="0"/>
                      </a:rPr>
                      <m:t>𝐵</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𝑍</m:t>
                    </m:r>
                  </m:oMath>
                </a14:m>
                <a:r>
                  <a:rPr lang="zh-CN" altLang="en-US" sz="2400" dirty="0" smtClean="0"/>
                  <a:t>，则</a:t>
                </a:r>
                <a:r>
                  <a:rPr lang="en-US" altLang="zh-CN" sz="2400" dirty="0" smtClean="0"/>
                  <a:t>Z</a:t>
                </a:r>
                <a:r>
                  <a:rPr lang="zh-CN" altLang="en-US" sz="2400" dirty="0" smtClean="0"/>
                  <a:t>可表示为：</a:t>
                </a:r>
                <a:endParaRPr lang="en-US" altLang="zh-CN" sz="240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sSub>
                            <m:sSubPr>
                              <m:ctrlPr>
                                <a:rPr lang="en-US" altLang="zh-CN" sz="2400" b="0" i="1" smtClean="0">
                                  <a:latin typeface="Cambria Math" panose="02040503050406030204" pitchFamily="18" charset="0"/>
                                </a:rPr>
                              </m:ctrlPr>
                            </m:sSubPr>
                            <m:e>
                              <m:r>
                                <m:rPr>
                                  <m:sty m:val="p"/>
                                </m:rPr>
                                <a:rPr lang="el-GR" altLang="zh-CN" sz="2400" dirty="0">
                                  <a:latin typeface="Cambria Math" panose="02040503050406030204" pitchFamily="18" charset="0"/>
                                  <a:ea typeface="Cambria Math" panose="02040503050406030204" pitchFamily="18" charset="0"/>
                                </a:rPr>
                                <m:t>Λ</m:t>
                              </m:r>
                            </m:e>
                            <m:sub>
                              <m:r>
                                <a:rPr lang="en-US" altLang="zh-CN" sz="2400" b="0" i="1" smtClean="0">
                                  <a:latin typeface="Cambria Math" panose="02040503050406030204" pitchFamily="18" charset="0"/>
                                  <a:ea typeface="Cambria Math" panose="02040503050406030204" pitchFamily="18" charset="0"/>
                                </a:rPr>
                                <m:t>∗</m:t>
                              </m:r>
                            </m:sub>
                          </m:sSub>
                        </m:e>
                        <m:sup>
                          <m:r>
                            <a:rPr lang="en-US" altLang="zh-CN" sz="2400" b="0" i="1" smtClean="0">
                              <a:latin typeface="Cambria Math" panose="02040503050406030204" pitchFamily="18" charset="0"/>
                            </a:rPr>
                            <m:t>1/2</m:t>
                          </m:r>
                        </m:sup>
                      </m:sSup>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i="1">
                                  <a:latin typeface="Cambria Math" panose="02040503050406030204" pitchFamily="18" charset="0"/>
                                  <a:ea typeface="Cambria Math" panose="02040503050406030204" pitchFamily="18" charset="0"/>
                                </a:rPr>
                                <m:t>∗</m:t>
                              </m:r>
                            </m:sub>
                          </m:sSub>
                        </m:e>
                        <m:sup>
                          <m:r>
                            <a:rPr lang="en-US" altLang="zh-CN" sz="2400" b="0" i="1" smtClean="0">
                              <a:latin typeface="Cambria Math" panose="02040503050406030204" pitchFamily="18" charset="0"/>
                              <a:ea typeface="Cambria Math" panose="02040503050406030204" pitchFamily="18" charset="0"/>
                            </a:rPr>
                            <m:t>𝑇</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𝑅</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p>
                      </m:sSup>
                    </m:oMath>
                  </m:oMathPara>
                </a14:m>
                <a:endParaRPr lang="en-US" altLang="zh-CN" sz="2400" dirty="0" smtClean="0"/>
              </a:p>
            </p:txBody>
          </p:sp>
        </mc:Choice>
        <mc:Fallback xmlns="">
          <p:sp>
            <p:nvSpPr>
              <p:cNvPr id="13" name="矩形 12"/>
              <p:cNvSpPr>
                <a:spLocks noRot="1" noChangeAspect="1" noMove="1" noResize="1" noEditPoints="1" noAdjustHandles="1" noChangeArrowheads="1" noChangeShapeType="1" noTextEdit="1"/>
              </p:cNvSpPr>
              <p:nvPr/>
            </p:nvSpPr>
            <p:spPr>
              <a:xfrm>
                <a:off x="1352145" y="1974747"/>
                <a:ext cx="10001459" cy="4286366"/>
              </a:xfrm>
              <a:prstGeom prst="rect">
                <a:avLst/>
              </a:prstGeom>
              <a:blipFill rotWithShape="0">
                <a:blip r:embed="rId3"/>
                <a:stretch>
                  <a:fillRect l="-976" r="-4024"/>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089743" y="793647"/>
            <a:ext cx="7791450" cy="1181100"/>
          </a:xfrm>
          <a:prstGeom prst="rect">
            <a:avLst/>
          </a:prstGeom>
        </p:spPr>
      </p:pic>
    </p:spTree>
    <p:extLst>
      <p:ext uri="{BB962C8B-B14F-4D97-AF65-F5344CB8AC3E}">
        <p14:creationId xmlns:p14="http://schemas.microsoft.com/office/powerpoint/2010/main" val="30430764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mc="http://schemas.openxmlformats.org/markup-compatibility/2006" xmlns:a14="http://schemas.microsoft.com/office/drawing/2010/main" xmlns:a16="http://schemas.microsoft.com/office/drawing/2014/main" xmlns="" id="{91664542-E606-4C82-B467-5A62C5BE849B}"/>
              </a:ext>
            </a:extLst>
          </p:cNvPr>
          <p:cNvSpPr txBox="1">
            <a:spLocks/>
          </p:cNvSpPr>
          <p:nvPr/>
        </p:nvSpPr>
        <p:spPr>
          <a:xfrm>
            <a:off x="1352145" y="4012356"/>
            <a:ext cx="8057745" cy="2501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dirty="0" smtClean="0"/>
          </a:p>
          <a:p>
            <a:pPr marL="0" indent="0">
              <a:lnSpc>
                <a:spcPct val="150000"/>
              </a:lnSpc>
              <a:buFont typeface="Arial" panose="020B0604020202020204" pitchFamily="34" charset="0"/>
              <a:buNone/>
            </a:pPr>
            <a:endParaRPr lang="en-US" altLang="zh-CN" dirty="0" smtClean="0"/>
          </a:p>
        </p:txBody>
      </p:sp>
      <mc:AlternateContent xmlns:mc="http://schemas.openxmlformats.org/markup-compatibility/2006" xmlns:a14="http://schemas.microsoft.com/office/drawing/2010/main">
        <mc:Choice Requires="a14">
          <p:sp>
            <p:nvSpPr>
              <p:cNvPr id="13" name="矩形 12"/>
              <p:cNvSpPr/>
              <p:nvPr/>
            </p:nvSpPr>
            <p:spPr>
              <a:xfrm>
                <a:off x="1352145" y="1974747"/>
                <a:ext cx="10001459" cy="3512244"/>
              </a:xfrm>
              <a:prstGeom prst="rect">
                <a:avLst/>
              </a:prstGeom>
            </p:spPr>
            <p:txBody>
              <a:bodyPr wrap="square">
                <a:spAutoFit/>
              </a:bodyPr>
              <a:lstStyle/>
              <a:p>
                <a:pPr>
                  <a:lnSpc>
                    <a:spcPct val="150000"/>
                  </a:lnSpc>
                </a:pPr>
                <a:r>
                  <a:rPr lang="zh-CN" altLang="en-US" sz="2400" dirty="0" smtClean="0"/>
                  <a:t>一般前</a:t>
                </a:r>
                <a:r>
                  <a:rPr lang="en-US" altLang="zh-CN" sz="2400" dirty="0" smtClean="0"/>
                  <a:t>10%</a:t>
                </a:r>
                <a:r>
                  <a:rPr lang="zh-CN" altLang="en-US" sz="2400" dirty="0" smtClean="0"/>
                  <a:t>甚至</a:t>
                </a:r>
                <a:r>
                  <a:rPr lang="en-US" altLang="zh-CN" sz="2400" dirty="0" smtClean="0"/>
                  <a:t>1%</a:t>
                </a:r>
                <a:r>
                  <a:rPr lang="zh-CN" altLang="en-US" sz="2400" dirty="0" smtClean="0"/>
                  <a:t>的奇异值的和就占了全部</a:t>
                </a:r>
                <a:r>
                  <a:rPr lang="zh-CN" altLang="en-US" sz="2400" dirty="0"/>
                  <a:t>的奇异值之和的</a:t>
                </a:r>
                <a:r>
                  <a:rPr lang="en-US" altLang="zh-CN" sz="2400" dirty="0"/>
                  <a:t>99%</a:t>
                </a:r>
                <a:r>
                  <a:rPr lang="zh-CN" altLang="en-US" sz="2400" dirty="0"/>
                  <a:t>以上的</a:t>
                </a:r>
                <a:r>
                  <a:rPr lang="zh-CN" altLang="en-US" sz="2400" dirty="0" smtClean="0"/>
                  <a:t>比例，所以在实际运用中，仅需降维后的距离与原始空间中的距离尽可能接近，可取因此，可取</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d</m:t>
                    </m:r>
                  </m:oMath>
                </a14:m>
                <a:r>
                  <a:rPr lang="zh-CN" altLang="en-US" sz="2400" dirty="0" smtClean="0"/>
                  <a:t>个最大特征值构成对角矩阵，</a:t>
                </a:r>
                <a14:m>
                  <m:oMath xmlns:m="http://schemas.openxmlformats.org/officeDocument/2006/math">
                    <m:acc>
                      <m:accPr>
                        <m:chr m:val="̃"/>
                        <m:ctrlPr>
                          <a:rPr lang="el-GR" altLang="zh-CN" sz="2400" i="1" dirty="0" smtClean="0">
                            <a:latin typeface="Cambria Math" panose="02040503050406030204" pitchFamily="18" charset="0"/>
                            <a:ea typeface="Cambria Math" panose="02040503050406030204" pitchFamily="18" charset="0"/>
                          </a:rPr>
                        </m:ctrlPr>
                      </m:accPr>
                      <m:e>
                        <m:r>
                          <m:rPr>
                            <m:sty m:val="p"/>
                          </m:rPr>
                          <a:rPr lang="el-GR" altLang="zh-CN" sz="2400" dirty="0" smtClean="0">
                            <a:latin typeface="Cambria Math" panose="02040503050406030204" pitchFamily="18" charset="0"/>
                            <a:ea typeface="Cambria Math" panose="02040503050406030204" pitchFamily="18" charset="0"/>
                          </a:rPr>
                          <m:t>Λ</m:t>
                        </m:r>
                      </m:e>
                    </m:acc>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𝑑𝑖𝑎𝑔</m:t>
                    </m:r>
                    <m:d>
                      <m:dPr>
                        <m:ctrlPr>
                          <a:rPr lang="en-US" altLang="zh-CN" sz="2400" i="1" dirty="0" smtClean="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𝜆</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sub>
                        </m:sSub>
                      </m:e>
                    </m:d>
                  </m:oMath>
                </a14:m>
                <a:r>
                  <a:rPr lang="zh-CN" altLang="en-US" sz="2400" dirty="0" smtClean="0"/>
                  <a:t>，</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sub>
                    </m:sSub>
                  </m:oMath>
                </a14:m>
                <a:r>
                  <a:rPr lang="zh-CN" altLang="en-US" sz="2400" dirty="0" smtClean="0"/>
                  <a:t>，</a:t>
                </a:r>
                <a14:m>
                  <m:oMath xmlns:m="http://schemas.openxmlformats.org/officeDocument/2006/math">
                    <m:acc>
                      <m:accPr>
                        <m:chr m:val="̃"/>
                        <m:ctrlPr>
                          <a:rPr lang="el-GR" altLang="zh-CN" sz="2400" i="1" dirty="0">
                            <a:latin typeface="Cambria Math" panose="02040503050406030204" pitchFamily="18" charset="0"/>
                            <a:ea typeface="Cambria Math" panose="02040503050406030204" pitchFamily="18" charset="0"/>
                          </a:rPr>
                        </m:ctrlPr>
                      </m:accPr>
                      <m:e>
                        <m:r>
                          <m:rPr>
                            <m:nor/>
                          </m:rPr>
                          <a:rPr lang="en-US" altLang="zh-CN" sz="2400" dirty="0"/>
                          <m:t>V</m:t>
                        </m:r>
                      </m:e>
                    </m:acc>
                  </m:oMath>
                </a14:m>
                <a:r>
                  <a:rPr lang="zh-CN" altLang="en-US" sz="2400" dirty="0" smtClean="0"/>
                  <a:t>为特征向量矩阵，则</a:t>
                </a:r>
                <a:r>
                  <a:rPr lang="en-US" altLang="zh-CN" sz="2400" dirty="0" smtClean="0"/>
                  <a:t>Z</a:t>
                </a:r>
                <a:r>
                  <a:rPr lang="zh-CN" altLang="en-US" sz="2400" dirty="0" smtClean="0"/>
                  <a:t>可表示为：</a:t>
                </a:r>
                <a:endParaRPr lang="en-US" altLang="zh-CN" sz="240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l-GR" altLang="zh-CN" sz="2400" i="1" dirty="0">
                                  <a:latin typeface="Cambria Math" panose="02040503050406030204" pitchFamily="18" charset="0"/>
                                  <a:ea typeface="Cambria Math" panose="02040503050406030204" pitchFamily="18" charset="0"/>
                                </a:rPr>
                              </m:ctrlPr>
                            </m:accPr>
                            <m:e>
                              <m:r>
                                <m:rPr>
                                  <m:sty m:val="p"/>
                                </m:rPr>
                                <a:rPr lang="el-GR" altLang="zh-CN" sz="2400" dirty="0">
                                  <a:latin typeface="Cambria Math" panose="02040503050406030204" pitchFamily="18" charset="0"/>
                                  <a:ea typeface="Cambria Math" panose="02040503050406030204" pitchFamily="18" charset="0"/>
                                </a:rPr>
                                <m:t>Λ</m:t>
                              </m:r>
                            </m:e>
                          </m:acc>
                        </m:e>
                        <m:sup>
                          <m:r>
                            <a:rPr lang="en-US" altLang="zh-CN" sz="2400" b="0" i="1" smtClean="0">
                              <a:latin typeface="Cambria Math" panose="02040503050406030204" pitchFamily="18" charset="0"/>
                            </a:rPr>
                            <m:t>1/2</m:t>
                          </m:r>
                        </m:sup>
                      </m:sSup>
                      <m:sSup>
                        <m:sSupPr>
                          <m:ctrlPr>
                            <a:rPr lang="en-US" altLang="zh-CN" sz="2400" i="1">
                              <a:latin typeface="Cambria Math" panose="02040503050406030204" pitchFamily="18" charset="0"/>
                            </a:rPr>
                          </m:ctrlPr>
                        </m:sSupPr>
                        <m:e>
                          <m:acc>
                            <m:accPr>
                              <m:chr m:val="̃"/>
                              <m:ctrlPr>
                                <a:rPr lang="el-GR" altLang="zh-CN" sz="2400" i="1" dirty="0">
                                  <a:latin typeface="Cambria Math" panose="02040503050406030204" pitchFamily="18" charset="0"/>
                                  <a:ea typeface="Cambria Math" panose="02040503050406030204" pitchFamily="18" charset="0"/>
                                </a:rPr>
                              </m:ctrlPr>
                            </m:accPr>
                            <m:e>
                              <m:r>
                                <m:rPr>
                                  <m:nor/>
                                </m:rPr>
                                <a:rPr lang="en-US" altLang="zh-CN" sz="2400" dirty="0"/>
                                <m:t>V</m:t>
                              </m:r>
                            </m:e>
                          </m:acc>
                        </m:e>
                        <m:sup>
                          <m:r>
                            <a:rPr lang="en-US" altLang="zh-CN" sz="2400" b="0" i="1" smtClean="0">
                              <a:latin typeface="Cambria Math" panose="02040503050406030204" pitchFamily="18" charset="0"/>
                              <a:ea typeface="Cambria Math" panose="02040503050406030204" pitchFamily="18" charset="0"/>
                            </a:rPr>
                            <m:t>𝑇</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𝑅</m:t>
                          </m:r>
                        </m:e>
                        <m: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p>
                      </m:sSup>
                    </m:oMath>
                  </m:oMathPara>
                </a14:m>
                <a:endParaRPr lang="en-US" altLang="zh-CN" sz="2400" dirty="0" smtClean="0"/>
              </a:p>
            </p:txBody>
          </p:sp>
        </mc:Choice>
        <mc:Fallback xmlns="">
          <p:sp>
            <p:nvSpPr>
              <p:cNvPr id="13" name="矩形 12"/>
              <p:cNvSpPr>
                <a:spLocks noRot="1" noChangeAspect="1" noMove="1" noResize="1" noEditPoints="1" noAdjustHandles="1" noChangeArrowheads="1" noChangeShapeType="1" noTextEdit="1"/>
              </p:cNvSpPr>
              <p:nvPr/>
            </p:nvSpPr>
            <p:spPr>
              <a:xfrm>
                <a:off x="1352145" y="1974747"/>
                <a:ext cx="10001459" cy="3512244"/>
              </a:xfrm>
              <a:prstGeom prst="rect">
                <a:avLst/>
              </a:prstGeom>
              <a:blipFill rotWithShape="0">
                <a:blip r:embed="rId3"/>
                <a:stretch>
                  <a:fillRect l="-976" r="-305"/>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xmlns="" id="{804F0C43-DEB3-4064-B117-65634AE8D54E}"/>
              </a:ext>
            </a:extLst>
          </p:cNvPr>
          <p:cNvSpPr>
            <a:spLocks noGrp="1"/>
          </p:cNvSpPr>
          <p:nvPr>
            <p:ph type="title"/>
          </p:nvPr>
        </p:nvSpPr>
        <p:spPr>
          <a:xfrm>
            <a:off x="961490" y="550060"/>
            <a:ext cx="10515600" cy="1325563"/>
          </a:xfrm>
        </p:spPr>
        <p:txBody>
          <a:bodyPr>
            <a:normAutofit/>
          </a:bodyPr>
          <a:lstStyle/>
          <a:p>
            <a:r>
              <a:rPr lang="zh-CN" altLang="en-US" dirty="0" smtClean="0"/>
              <a:t>奇异值分解</a:t>
            </a:r>
            <a:r>
              <a:rPr lang="en-US" altLang="zh-CN" dirty="0" smtClean="0"/>
              <a:t>-</a:t>
            </a:r>
            <a:r>
              <a:rPr lang="en-US" altLang="zh-CN" dirty="0"/>
              <a:t>S</a:t>
            </a:r>
            <a:r>
              <a:rPr lang="en-US" altLang="zh-CN" dirty="0" smtClean="0"/>
              <a:t>ingular </a:t>
            </a:r>
            <a:r>
              <a:rPr lang="en-US" altLang="zh-CN" dirty="0"/>
              <a:t>V</a:t>
            </a:r>
            <a:r>
              <a:rPr lang="en-US" altLang="zh-CN" dirty="0" smtClean="0"/>
              <a:t>alue Decomposition</a:t>
            </a:r>
            <a:endParaRPr lang="zh-CN" altLang="en-US" dirty="0"/>
          </a:p>
        </p:txBody>
      </p:sp>
    </p:spTree>
    <p:extLst>
      <p:ext uri="{BB962C8B-B14F-4D97-AF65-F5344CB8AC3E}">
        <p14:creationId xmlns:p14="http://schemas.microsoft.com/office/powerpoint/2010/main" val="223584483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A6DD29D-621E-43B2-9035-264D8A8C7618}"/>
              </a:ext>
            </a:extLst>
          </p:cNvPr>
          <p:cNvSpPr/>
          <p:nvPr/>
        </p:nvSpPr>
        <p:spPr>
          <a:xfrm>
            <a:off x="1091952" y="764697"/>
            <a:ext cx="6575396" cy="4136517"/>
          </a:xfrm>
          <a:prstGeom prst="rect">
            <a:avLst/>
          </a:prstGeom>
        </p:spPr>
        <p:txBody>
          <a:bodyPr wrap="square">
            <a:spAutoFit/>
          </a:bodyPr>
          <a:lstStyle/>
          <a:p>
            <a:pPr lvl="0">
              <a:lnSpc>
                <a:spcPct val="90000"/>
              </a:lnSpc>
              <a:spcBef>
                <a:spcPts val="1000"/>
              </a:spcBef>
            </a:pPr>
            <a:r>
              <a:rPr lang="zh-CN" altLang="en-US" sz="3200" dirty="0">
                <a:solidFill>
                  <a:prstClr val="black"/>
                </a:solidFill>
              </a:rPr>
              <a:t>线性降维方法</a:t>
            </a:r>
            <a:endParaRPr lang="en-US" altLang="zh-CN" sz="3200" dirty="0">
              <a:solidFill>
                <a:prstClr val="black"/>
              </a:solidFill>
            </a:endParaRPr>
          </a:p>
          <a:p>
            <a:endParaRPr lang="en-US" altLang="zh-CN" dirty="0"/>
          </a:p>
          <a:p>
            <a:r>
              <a:rPr lang="en-US" altLang="zh-CN" sz="2400" dirty="0"/>
              <a:t>	Linear Discriminant Analysis(LDA)</a:t>
            </a:r>
            <a:r>
              <a:rPr lang="zh-CN" altLang="en-US" sz="2400" dirty="0"/>
              <a:t>是一种有监督的（</a:t>
            </a:r>
            <a:r>
              <a:rPr lang="en-US" altLang="zh-CN" sz="2400" dirty="0"/>
              <a:t>supervised</a:t>
            </a:r>
            <a:r>
              <a:rPr lang="zh-CN" altLang="en-US" sz="2400" dirty="0"/>
              <a:t>）线性降维算法。与</a:t>
            </a:r>
            <a:r>
              <a:rPr lang="en-US" altLang="zh-CN" sz="2400" dirty="0"/>
              <a:t>PCA</a:t>
            </a:r>
            <a:r>
              <a:rPr lang="zh-CN" altLang="en-US" sz="2400" dirty="0"/>
              <a:t>保持数据信息不同，</a:t>
            </a:r>
            <a:r>
              <a:rPr lang="en-US" altLang="zh-CN" sz="2400" dirty="0"/>
              <a:t>LDA</a:t>
            </a:r>
            <a:r>
              <a:rPr lang="zh-CN" altLang="en-US" sz="2400" dirty="0"/>
              <a:t>是为了使得降维后的数据点尽可能地容易被区分！</a:t>
            </a:r>
            <a:endParaRPr lang="en-US" altLang="zh-CN" sz="2400" dirty="0"/>
          </a:p>
          <a:p>
            <a:pPr lvl="1"/>
            <a:r>
              <a:rPr lang="en-US" altLang="zh-CN" sz="2400" dirty="0"/>
              <a:t>1</a:t>
            </a:r>
            <a:r>
              <a:rPr lang="zh-CN" altLang="en-US" sz="2400" dirty="0"/>
              <a:t>、同类的数据点尽可能的接近（</a:t>
            </a:r>
            <a:r>
              <a:rPr lang="en-US" altLang="zh-CN" sz="2400" dirty="0"/>
              <a:t>within class</a:t>
            </a:r>
            <a:r>
              <a:rPr lang="zh-CN" altLang="en-US" sz="2400" dirty="0"/>
              <a:t>）</a:t>
            </a:r>
            <a:endParaRPr lang="en-US" altLang="zh-CN" sz="2400" dirty="0"/>
          </a:p>
          <a:p>
            <a:pPr lvl="1"/>
            <a:r>
              <a:rPr lang="en-US" altLang="zh-CN" sz="2400" dirty="0"/>
              <a:t>2</a:t>
            </a:r>
            <a:r>
              <a:rPr lang="zh-CN" altLang="en-US" sz="2400" dirty="0"/>
              <a:t>、不同类的数据点尽可能的分开（</a:t>
            </a:r>
            <a:r>
              <a:rPr lang="en-US" altLang="zh-CN" sz="2400" dirty="0"/>
              <a:t>between class</a:t>
            </a:r>
            <a:r>
              <a:rPr lang="zh-CN" altLang="en-US" sz="2400" dirty="0"/>
              <a:t>）</a:t>
            </a:r>
            <a:endParaRPr lang="en-US" altLang="zh-CN" sz="2400" dirty="0"/>
          </a:p>
          <a:p>
            <a:r>
              <a:rPr lang="en-US" altLang="zh-CN" sz="2400" dirty="0"/>
              <a:t>MDA</a:t>
            </a:r>
            <a:r>
              <a:rPr lang="zh-CN" altLang="en-US" sz="2400" dirty="0"/>
              <a:t>多重判别分析（</a:t>
            </a:r>
            <a:r>
              <a:rPr lang="en-US" altLang="zh-CN" sz="2400" dirty="0"/>
              <a:t>MDA</a:t>
            </a:r>
            <a:r>
              <a:rPr lang="zh-CN" altLang="en-US" sz="2400" dirty="0"/>
              <a:t>）</a:t>
            </a:r>
          </a:p>
          <a:p>
            <a:r>
              <a:rPr lang="zh-CN" altLang="en-US" sz="2400" dirty="0"/>
              <a:t>　　</a:t>
            </a:r>
            <a:r>
              <a:rPr lang="en-US" altLang="zh-CN" sz="2400" dirty="0"/>
              <a:t>LDA</a:t>
            </a:r>
            <a:r>
              <a:rPr lang="zh-CN" altLang="en-US" sz="2400" dirty="0"/>
              <a:t>往多类情况的推广</a:t>
            </a:r>
          </a:p>
        </p:txBody>
      </p:sp>
      <p:pic>
        <p:nvPicPr>
          <p:cNvPr id="3" name="图片 2">
            <a:extLst>
              <a:ext uri="{FF2B5EF4-FFF2-40B4-BE49-F238E27FC236}">
                <a16:creationId xmlns="" xmlns:a16="http://schemas.microsoft.com/office/drawing/2014/main" id="{83B8AC37-A5AD-47CC-89BB-0BE4E69F1AD8}"/>
              </a:ext>
            </a:extLst>
          </p:cNvPr>
          <p:cNvPicPr>
            <a:picLocks noChangeAspect="1"/>
          </p:cNvPicPr>
          <p:nvPr/>
        </p:nvPicPr>
        <p:blipFill>
          <a:blip r:embed="rId2"/>
          <a:stretch>
            <a:fillRect/>
          </a:stretch>
        </p:blipFill>
        <p:spPr>
          <a:xfrm>
            <a:off x="7812351" y="1848775"/>
            <a:ext cx="4400550" cy="3505200"/>
          </a:xfrm>
          <a:prstGeom prst="rect">
            <a:avLst/>
          </a:prstGeom>
        </p:spPr>
      </p:pic>
    </p:spTree>
    <p:extLst>
      <p:ext uri="{BB962C8B-B14F-4D97-AF65-F5344CB8AC3E}">
        <p14:creationId xmlns:p14="http://schemas.microsoft.com/office/powerpoint/2010/main" val="2351427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smtClean="0"/>
              <a:t>MDS</a:t>
            </a:r>
            <a:r>
              <a:rPr lang="zh-CN" altLang="en-US" dirty="0" smtClean="0"/>
              <a:t>算法描述</a:t>
            </a:r>
            <a:endParaRPr lang="zh-CN" altLang="en-US" dirty="0"/>
          </a:p>
        </p:txBody>
      </p:sp>
      <p:pic>
        <p:nvPicPr>
          <p:cNvPr id="4" name="内容占位符 3"/>
          <p:cNvPicPr>
            <a:picLocks noGrp="1" noChangeAspect="1"/>
          </p:cNvPicPr>
          <p:nvPr>
            <p:ph idx="1"/>
          </p:nvPr>
        </p:nvPicPr>
        <p:blipFill>
          <a:blip r:embed="rId3"/>
          <a:stretch>
            <a:fillRect/>
          </a:stretch>
        </p:blipFill>
        <p:spPr>
          <a:xfrm>
            <a:off x="1266825" y="2010185"/>
            <a:ext cx="9658350" cy="3209925"/>
          </a:xfrm>
          <a:prstGeom prst="rect">
            <a:avLst/>
          </a:prstGeom>
        </p:spPr>
      </p:pic>
    </p:spTree>
    <p:extLst>
      <p:ext uri="{BB962C8B-B14F-4D97-AF65-F5344CB8AC3E}">
        <p14:creationId xmlns:p14="http://schemas.microsoft.com/office/powerpoint/2010/main" val="34440199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smtClean="0"/>
              <a:t>MDS</a:t>
            </a:r>
            <a:r>
              <a:rPr lang="zh-CN" altLang="en-US" dirty="0" smtClean="0"/>
              <a:t>算法实例</a:t>
            </a:r>
            <a:endParaRPr lang="zh-CN" altLang="en-US" dirty="0"/>
          </a:p>
        </p:txBody>
      </p:sp>
      <p:sp>
        <p:nvSpPr>
          <p:cNvPr id="3" name="内容占位符 2">
            <a:extLst>
              <a:ext uri="{FF2B5EF4-FFF2-40B4-BE49-F238E27FC236}">
                <a16:creationId xmlns:a16="http://schemas.microsoft.com/office/drawing/2014/main" xmlns="" xmlns:a14="http://schemas.microsoft.com/office/drawing/2010/main" xmlns:mc="http://schemas.openxmlformats.org/markup-compatibility/2006" id="{91664542-E606-4C82-B467-5A62C5BE849B}"/>
              </a:ext>
            </a:extLst>
          </p:cNvPr>
          <p:cNvSpPr>
            <a:spLocks noGrp="1"/>
          </p:cNvSpPr>
          <p:nvPr>
            <p:ph idx="1"/>
          </p:nvPr>
        </p:nvSpPr>
        <p:spPr>
          <a:xfrm>
            <a:off x="838200" y="1690688"/>
            <a:ext cx="10515600" cy="4351338"/>
          </a:xfrm>
        </p:spPr>
        <p:txBody>
          <a:bodyPr>
            <a:normAutofit/>
          </a:bodyPr>
          <a:lstStyle/>
          <a:p>
            <a:pPr marL="0" indent="0">
              <a:lnSpc>
                <a:spcPct val="150000"/>
              </a:lnSpc>
              <a:buNone/>
            </a:pPr>
            <a:r>
              <a:rPr lang="zh-CN" altLang="en-US" dirty="0"/>
              <a:t>有</a:t>
            </a:r>
            <a:r>
              <a:rPr lang="zh-CN" altLang="en-US" dirty="0" smtClean="0"/>
              <a:t>如下表格所示四维数据集（每一项数据有</a:t>
            </a:r>
            <a:r>
              <a:rPr lang="en-US" altLang="zh-CN" dirty="0" smtClean="0"/>
              <a:t>4</a:t>
            </a:r>
            <a:r>
              <a:rPr lang="zh-CN" altLang="en-US" dirty="0" smtClean="0"/>
              <a:t>个相关的值）</a:t>
            </a:r>
            <a:endParaRPr lang="en-US" altLang="zh-CN" dirty="0" smtClean="0"/>
          </a:p>
          <a:p>
            <a:pPr marL="0" indent="0">
              <a:lnSpc>
                <a:spcPct val="150000"/>
              </a:lnSpc>
              <a:buNone/>
            </a:pPr>
            <a:r>
              <a:rPr lang="zh-CN" altLang="en-US" sz="2400" dirty="0"/>
              <a:t>一</a:t>
            </a:r>
            <a:r>
              <a:rPr lang="zh-CN" altLang="en-US" sz="2400" dirty="0" smtClean="0"/>
              <a:t>个待缩放的</a:t>
            </a:r>
            <a:r>
              <a:rPr lang="en-US" altLang="zh-CN" sz="2400" dirty="0" smtClean="0"/>
              <a:t>4</a:t>
            </a:r>
            <a:r>
              <a:rPr lang="zh-CN" altLang="en-US" sz="2400" dirty="0" smtClean="0"/>
              <a:t>维表格：                              （</a:t>
            </a:r>
            <a:r>
              <a:rPr lang="en-US" altLang="zh-CN" sz="2400" dirty="0" smtClean="0"/>
              <a:t>1</a:t>
            </a:r>
            <a:r>
              <a:rPr lang="zh-CN" altLang="en-US" sz="2400" dirty="0" smtClean="0"/>
              <a:t>） 数据项</a:t>
            </a:r>
            <a:r>
              <a:rPr lang="zh-CN" altLang="en-US" sz="2400" dirty="0"/>
              <a:t>两两之间的距离</a:t>
            </a:r>
            <a:r>
              <a:rPr lang="zh-CN" altLang="en-US" sz="2400" dirty="0" smtClean="0"/>
              <a:t>矩阵：</a:t>
            </a:r>
            <a:endParaRPr lang="en-US" altLang="zh-CN" sz="2400" dirty="0" smtClean="0"/>
          </a:p>
          <a:p>
            <a:pPr marL="0" indent="0">
              <a:lnSpc>
                <a:spcPct val="150000"/>
              </a:lnSpc>
              <a:buNone/>
            </a:pP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756320206"/>
              </p:ext>
            </p:extLst>
          </p:nvPr>
        </p:nvGraphicFramePr>
        <p:xfrm>
          <a:off x="1017118" y="3438070"/>
          <a:ext cx="3866380" cy="1555960"/>
        </p:xfrm>
        <a:graphic>
          <a:graphicData uri="http://schemas.openxmlformats.org/drawingml/2006/table">
            <a:tbl>
              <a:tblPr firstRow="1" bandRow="1">
                <a:tableStyleId>{2D5ABB26-0587-4C30-8999-92F81FD0307C}</a:tableStyleId>
              </a:tblPr>
              <a:tblGrid>
                <a:gridCol w="773276"/>
                <a:gridCol w="773276"/>
                <a:gridCol w="773276"/>
                <a:gridCol w="773276"/>
                <a:gridCol w="773276"/>
              </a:tblGrid>
              <a:tr h="388990">
                <a:tc>
                  <a:txBody>
                    <a:bodyPr/>
                    <a:lstStyle/>
                    <a:p>
                      <a:r>
                        <a:rPr lang="en-US" altLang="zh-CN" dirty="0" smtClean="0"/>
                        <a:t>A</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0.1</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B</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0.1</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C</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0.8</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D</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17869076"/>
              </p:ext>
            </p:extLst>
          </p:nvPr>
        </p:nvGraphicFramePr>
        <p:xfrm>
          <a:off x="6284128" y="3319165"/>
          <a:ext cx="4176205" cy="2196040"/>
        </p:xfrm>
        <a:graphic>
          <a:graphicData uri="http://schemas.openxmlformats.org/drawingml/2006/table">
            <a:tbl>
              <a:tblPr firstRow="1" bandRow="1">
                <a:tableStyleId>{2D5ABB26-0587-4C30-8999-92F81FD0307C}</a:tableStyleId>
              </a:tblPr>
              <a:tblGrid>
                <a:gridCol w="835241"/>
                <a:gridCol w="835241"/>
                <a:gridCol w="835241"/>
                <a:gridCol w="835241"/>
                <a:gridCol w="835241"/>
              </a:tblGrid>
              <a:tr h="388990">
                <a:tc>
                  <a:txBody>
                    <a:bodyPr/>
                    <a:lstStyle/>
                    <a:p>
                      <a:r>
                        <a:rPr lang="zh-CN" altLang="en-US" sz="1800" dirty="0" smtClean="0"/>
                        <a:t>欧式</a:t>
                      </a:r>
                      <a:endParaRPr lang="en-US" altLang="zh-CN" sz="1800" dirty="0" smtClean="0"/>
                    </a:p>
                    <a:p>
                      <a:r>
                        <a:rPr lang="zh-CN" altLang="en-US" sz="1800" dirty="0" smtClean="0"/>
                        <a:t>距离</a:t>
                      </a:r>
                      <a:endParaRPr lang="zh-CN" altLang="en-US"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D</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A</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0.8</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B</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0.7</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C</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1.1</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90">
                <a:tc>
                  <a:txBody>
                    <a:bodyPr/>
                    <a:lstStyle/>
                    <a:p>
                      <a:r>
                        <a:rPr lang="en-US" altLang="zh-CN" dirty="0" smtClean="0"/>
                        <a:t>D</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1.1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dirty="0" smtClean="0"/>
                        <a:t>0.0</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245664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smtClean="0"/>
              <a:t>MDS</a:t>
            </a:r>
            <a:r>
              <a:rPr lang="zh-CN" altLang="en-US" dirty="0" smtClean="0"/>
              <a:t>算法实例</a:t>
            </a:r>
            <a:endParaRPr lang="zh-CN" altLang="en-US" dirty="0"/>
          </a:p>
        </p:txBody>
      </p:sp>
      <p:sp>
        <p:nvSpPr>
          <p:cNvPr id="3" name="内容占位符 2">
            <a:extLst>
              <a:ext uri="{FF2B5EF4-FFF2-40B4-BE49-F238E27FC236}">
                <a16:creationId xmlns:a16="http://schemas.microsoft.com/office/drawing/2014/main" xmlns="" xmlns:a14="http://schemas.microsoft.com/office/drawing/2010/main" xmlns:mc="http://schemas.openxmlformats.org/markup-compatibility/2006" id="{91664542-E606-4C82-B467-5A62C5BE849B}"/>
              </a:ext>
            </a:extLst>
          </p:cNvPr>
          <p:cNvSpPr>
            <a:spLocks noGrp="1"/>
          </p:cNvSpPr>
          <p:nvPr>
            <p:ph idx="1"/>
          </p:nvPr>
        </p:nvSpPr>
        <p:spPr>
          <a:xfrm>
            <a:off x="838200" y="1690688"/>
            <a:ext cx="10515600" cy="4351338"/>
          </a:xfrm>
        </p:spPr>
        <p:txBody>
          <a:bodyPr>
            <a:normAutofit/>
          </a:bodyPr>
          <a:lstStyle/>
          <a:p>
            <a:pPr marL="0" indent="0">
              <a:lnSpc>
                <a:spcPct val="150000"/>
              </a:lnSpc>
              <a:buNone/>
            </a:pPr>
            <a:r>
              <a:rPr lang="zh-CN" altLang="en-US" dirty="0" smtClean="0"/>
              <a:t>（</a:t>
            </a:r>
            <a:r>
              <a:rPr lang="en-US" altLang="zh-CN" dirty="0" smtClean="0"/>
              <a:t>2</a:t>
            </a:r>
            <a:r>
              <a:rPr lang="zh-CN" altLang="en-US" dirty="0"/>
              <a:t>）</a:t>
            </a:r>
            <a:r>
              <a:rPr lang="zh-CN" altLang="en-US" sz="2400" dirty="0"/>
              <a:t>将数据项随机放置在二维图上。所有数据项两两之间的当前距离是随机放置在二维图后的实际测量距离。（即当前随机距离）</a:t>
            </a:r>
            <a:endParaRPr lang="en-US" altLang="zh-CN" sz="2400" dirty="0" smtClean="0"/>
          </a:p>
        </p:txBody>
      </p:sp>
      <p:pic>
        <p:nvPicPr>
          <p:cNvPr id="6" name="图片 5"/>
          <p:cNvPicPr>
            <a:picLocks noChangeAspect="1"/>
          </p:cNvPicPr>
          <p:nvPr/>
        </p:nvPicPr>
        <p:blipFill>
          <a:blip r:embed="rId3"/>
          <a:stretch>
            <a:fillRect/>
          </a:stretch>
        </p:blipFill>
        <p:spPr>
          <a:xfrm>
            <a:off x="912516" y="2933213"/>
            <a:ext cx="2805374" cy="2832007"/>
          </a:xfrm>
          <a:prstGeom prst="rect">
            <a:avLst/>
          </a:prstGeom>
        </p:spPr>
      </p:pic>
      <p:sp>
        <p:nvSpPr>
          <p:cNvPr id="8" name="文本框 7"/>
          <p:cNvSpPr txBox="1"/>
          <p:nvPr/>
        </p:nvSpPr>
        <p:spPr>
          <a:xfrm>
            <a:off x="4360566" y="2965104"/>
            <a:ext cx="6350558" cy="3600986"/>
          </a:xfrm>
          <a:prstGeom prst="rect">
            <a:avLst/>
          </a:prstGeom>
          <a:noFill/>
        </p:spPr>
        <p:txBody>
          <a:bodyPr wrap="square" rtlCol="0">
            <a:spAutoFit/>
          </a:bodyPr>
          <a:lstStyle/>
          <a:p>
            <a:pPr>
              <a:lnSpc>
                <a:spcPct val="150000"/>
              </a:lnSpc>
            </a:pPr>
            <a:r>
              <a:rPr lang="zh-CN" altLang="en-US" sz="2000" dirty="0"/>
              <a:t>（</a:t>
            </a:r>
            <a:r>
              <a:rPr lang="en-US" altLang="zh-CN" sz="2000" dirty="0"/>
              <a:t>3</a:t>
            </a:r>
            <a:r>
              <a:rPr lang="zh-CN" altLang="en-US" sz="2000" dirty="0"/>
              <a:t>）针对每两两构成的一对数据项，将它们的实际距离与当前在二维图上的距离进行比较，求出一个误差值</a:t>
            </a:r>
          </a:p>
          <a:p>
            <a:pPr>
              <a:lnSpc>
                <a:spcPct val="150000"/>
              </a:lnSpc>
            </a:pPr>
            <a:r>
              <a:rPr lang="zh-CN" altLang="en-US" sz="2000" dirty="0"/>
              <a:t>（</a:t>
            </a:r>
            <a:r>
              <a:rPr lang="en-US" altLang="zh-CN" sz="2000" dirty="0"/>
              <a:t>4</a:t>
            </a:r>
            <a:r>
              <a:rPr lang="zh-CN" altLang="en-US" sz="2000" dirty="0"/>
              <a:t>）根据误差的情况，按照比例将每个数据项的所在位置移近或移远少许量。每一个节点的移动，都是所有其它节点施加在该节点上的推或拉的结合效应。节点每移动一次，其当前距离和目标距离之间的差距就会减少一些。</a:t>
            </a:r>
          </a:p>
          <a:p>
            <a:endParaRPr lang="zh-CN" altLang="en-US" dirty="0"/>
          </a:p>
        </p:txBody>
      </p:sp>
    </p:spTree>
    <p:extLst>
      <p:ext uri="{BB962C8B-B14F-4D97-AF65-F5344CB8AC3E}">
        <p14:creationId xmlns:p14="http://schemas.microsoft.com/office/powerpoint/2010/main" val="136226408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smtClean="0"/>
              <a:t>MDS</a:t>
            </a:r>
            <a:r>
              <a:rPr lang="zh-CN" altLang="en-US" dirty="0" smtClean="0"/>
              <a:t>算法实例</a:t>
            </a:r>
            <a:endParaRPr lang="zh-CN" altLang="en-US" dirty="0"/>
          </a:p>
        </p:txBody>
      </p:sp>
      <p:pic>
        <p:nvPicPr>
          <p:cNvPr id="4" name="内容占位符 3"/>
          <p:cNvPicPr>
            <a:picLocks noGrp="1" noChangeAspect="1"/>
          </p:cNvPicPr>
          <p:nvPr>
            <p:ph idx="1"/>
          </p:nvPr>
        </p:nvPicPr>
        <p:blipFill>
          <a:blip r:embed="rId3"/>
          <a:stretch>
            <a:fillRect/>
          </a:stretch>
        </p:blipFill>
        <p:spPr>
          <a:xfrm>
            <a:off x="1105528" y="1944688"/>
            <a:ext cx="2990850" cy="2971800"/>
          </a:xfrm>
          <a:prstGeom prst="rect">
            <a:avLst/>
          </a:prstGeom>
        </p:spPr>
      </p:pic>
      <p:sp>
        <p:nvSpPr>
          <p:cNvPr id="8" name="文本框 7"/>
          <p:cNvSpPr txBox="1"/>
          <p:nvPr/>
        </p:nvSpPr>
        <p:spPr>
          <a:xfrm>
            <a:off x="4481565" y="2032040"/>
            <a:ext cx="5988818" cy="2354491"/>
          </a:xfrm>
          <a:prstGeom prst="rect">
            <a:avLst/>
          </a:prstGeom>
          <a:noFill/>
        </p:spPr>
        <p:txBody>
          <a:bodyPr wrap="square" rtlCol="0">
            <a:spAutoFit/>
          </a:bodyPr>
          <a:lstStyle/>
          <a:p>
            <a:pPr>
              <a:lnSpc>
                <a:spcPct val="150000"/>
              </a:lnSpc>
            </a:pPr>
            <a:r>
              <a:rPr lang="zh-CN" altLang="en-US" sz="2000" dirty="0">
                <a:latin typeface="+mn-ea"/>
              </a:rPr>
              <a:t>（</a:t>
            </a:r>
            <a:r>
              <a:rPr lang="en-US" altLang="zh-CN" sz="2000" dirty="0">
                <a:latin typeface="+mn-ea"/>
              </a:rPr>
              <a:t>5</a:t>
            </a:r>
            <a:r>
              <a:rPr lang="zh-CN" altLang="en-US" sz="2000" dirty="0" smtClean="0">
                <a:latin typeface="+mn-ea"/>
              </a:rPr>
              <a:t>）不断重复</a:t>
            </a:r>
            <a:r>
              <a:rPr lang="zh-CN" altLang="en-US" sz="2000" dirty="0">
                <a:latin typeface="+mn-ea"/>
              </a:rPr>
              <a:t>第三步、第四</a:t>
            </a:r>
            <a:r>
              <a:rPr lang="zh-CN" altLang="en-US" sz="2000" dirty="0" smtClean="0">
                <a:latin typeface="+mn-ea"/>
              </a:rPr>
              <a:t>步，</a:t>
            </a:r>
            <a:r>
              <a:rPr lang="zh-CN" altLang="en-US" sz="2000" dirty="0">
                <a:latin typeface="+mn-ea"/>
              </a:rPr>
              <a:t>直到无法再通过移动节点来减少总体误差为止</a:t>
            </a:r>
            <a:r>
              <a:rPr lang="zh-CN" altLang="en-US" sz="2000" dirty="0" smtClean="0">
                <a:latin typeface="+mn-ea"/>
              </a:rPr>
              <a:t>。</a:t>
            </a:r>
            <a:endParaRPr lang="en-US" altLang="zh-CN" sz="2000" dirty="0" smtClean="0">
              <a:latin typeface="+mn-ea"/>
            </a:endParaRPr>
          </a:p>
          <a:p>
            <a:pPr>
              <a:lnSpc>
                <a:spcPct val="150000"/>
              </a:lnSpc>
            </a:pPr>
            <a:r>
              <a:rPr lang="zh-CN" altLang="en-US" sz="2000" dirty="0">
                <a:latin typeface="+mn-ea"/>
              </a:rPr>
              <a:t>实现此功能的</a:t>
            </a:r>
            <a:r>
              <a:rPr lang="en-US" altLang="zh-CN" sz="2000" dirty="0">
                <a:latin typeface="+mn-ea"/>
              </a:rPr>
              <a:t>python</a:t>
            </a:r>
            <a:r>
              <a:rPr lang="zh-CN" altLang="en-US" sz="2000" dirty="0">
                <a:latin typeface="+mn-ea"/>
              </a:rPr>
              <a:t>代码：</a:t>
            </a:r>
          </a:p>
          <a:p>
            <a:pPr>
              <a:lnSpc>
                <a:spcPct val="150000"/>
              </a:lnSpc>
            </a:pPr>
            <a:r>
              <a:rPr lang="en-US" altLang="zh-CN" sz="2000" dirty="0" err="1">
                <a:latin typeface="+mn-ea"/>
              </a:rPr>
              <a:t>def</a:t>
            </a:r>
            <a:r>
              <a:rPr lang="en-US" altLang="zh-CN" sz="2000" dirty="0">
                <a:latin typeface="+mn-ea"/>
              </a:rPr>
              <a:t> </a:t>
            </a:r>
            <a:r>
              <a:rPr lang="en-US" altLang="zh-CN" sz="2000" dirty="0" err="1" smtClean="0">
                <a:latin typeface="+mn-ea"/>
              </a:rPr>
              <a:t>scaledown</a:t>
            </a:r>
            <a:r>
              <a:rPr lang="en-US" altLang="zh-CN" sz="2000" dirty="0" smtClean="0">
                <a:latin typeface="+mn-ea"/>
              </a:rPr>
              <a:t>(</a:t>
            </a:r>
            <a:r>
              <a:rPr lang="en-US" altLang="zh-CN" sz="2000" dirty="0" err="1" smtClean="0">
                <a:latin typeface="+mn-ea"/>
              </a:rPr>
              <a:t>data,distance</a:t>
            </a:r>
            <a:r>
              <a:rPr lang="en-US" altLang="zh-CN" sz="2000" dirty="0" smtClean="0">
                <a:latin typeface="+mn-ea"/>
              </a:rPr>
              <a:t>=</a:t>
            </a:r>
            <a:r>
              <a:rPr lang="en-US" altLang="zh-CN" sz="2000" dirty="0" err="1" smtClean="0">
                <a:latin typeface="+mn-ea"/>
              </a:rPr>
              <a:t>euclidean,rate</a:t>
            </a:r>
            <a:r>
              <a:rPr lang="en-US" altLang="zh-CN" sz="2000" dirty="0" smtClean="0">
                <a:latin typeface="+mn-ea"/>
              </a:rPr>
              <a:t>=0.01)</a:t>
            </a:r>
            <a:endParaRPr lang="en-US" altLang="zh-CN" sz="2000" dirty="0">
              <a:latin typeface="+mn-ea"/>
            </a:endParaRPr>
          </a:p>
          <a:p>
            <a:pPr>
              <a:lnSpc>
                <a:spcPct val="150000"/>
              </a:lnSpc>
            </a:pPr>
            <a:endParaRPr lang="zh-CN" altLang="en-US" dirty="0"/>
          </a:p>
        </p:txBody>
      </p:sp>
    </p:spTree>
    <p:extLst>
      <p:ext uri="{BB962C8B-B14F-4D97-AF65-F5344CB8AC3E}">
        <p14:creationId xmlns:p14="http://schemas.microsoft.com/office/powerpoint/2010/main" val="34767147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4F0C43-DEB3-4064-B117-65634AE8D54E}"/>
              </a:ext>
            </a:extLst>
          </p:cNvPr>
          <p:cNvSpPr>
            <a:spLocks noGrp="1"/>
          </p:cNvSpPr>
          <p:nvPr>
            <p:ph type="title"/>
          </p:nvPr>
        </p:nvSpPr>
        <p:spPr/>
        <p:txBody>
          <a:bodyPr>
            <a:normAutofit/>
          </a:bodyPr>
          <a:lstStyle/>
          <a:p>
            <a:r>
              <a:rPr lang="en-US" altLang="zh-CN" dirty="0" smtClean="0"/>
              <a:t>MDS</a:t>
            </a:r>
            <a:r>
              <a:rPr lang="zh-CN" altLang="en-US" dirty="0" smtClean="0"/>
              <a:t>算法</a:t>
            </a:r>
            <a:r>
              <a:rPr lang="zh-CN" altLang="en-US" dirty="0"/>
              <a:t>优缺点</a:t>
            </a:r>
          </a:p>
        </p:txBody>
      </p:sp>
      <p:sp>
        <p:nvSpPr>
          <p:cNvPr id="3" name="内容占位符 2"/>
          <p:cNvSpPr>
            <a:spLocks noGrp="1"/>
          </p:cNvSpPr>
          <p:nvPr>
            <p:ph idx="1"/>
          </p:nvPr>
        </p:nvSpPr>
        <p:spPr>
          <a:xfrm>
            <a:off x="949295" y="1560705"/>
            <a:ext cx="10515600" cy="4351338"/>
          </a:xfrm>
        </p:spPr>
        <p:txBody>
          <a:bodyPr>
            <a:noAutofit/>
          </a:bodyPr>
          <a:lstStyle/>
          <a:p>
            <a:pPr marL="0" indent="0">
              <a:lnSpc>
                <a:spcPct val="100000"/>
              </a:lnSpc>
              <a:buNone/>
            </a:pPr>
            <a:r>
              <a:rPr lang="zh-CN" altLang="en-US" sz="2000" dirty="0" smtClean="0">
                <a:latin typeface="+mn-ea"/>
              </a:rPr>
              <a:t>优点</a:t>
            </a:r>
            <a:endParaRPr lang="en-US" altLang="zh-CN" sz="2000" dirty="0" smtClean="0">
              <a:latin typeface="+mn-ea"/>
            </a:endParaRPr>
          </a:p>
          <a:p>
            <a:pPr>
              <a:lnSpc>
                <a:spcPct val="100000"/>
              </a:lnSpc>
            </a:pPr>
            <a:r>
              <a:rPr lang="zh-CN" altLang="en-US" sz="2000" dirty="0">
                <a:latin typeface="+mn-ea"/>
              </a:rPr>
              <a:t>可</a:t>
            </a:r>
            <a:r>
              <a:rPr lang="zh-CN" altLang="en-US" sz="2000" dirty="0" smtClean="0">
                <a:latin typeface="+mn-ea"/>
              </a:rPr>
              <a:t>建立非线性关系模型</a:t>
            </a:r>
            <a:endParaRPr lang="en-US" altLang="zh-CN" sz="2000" dirty="0" smtClean="0">
              <a:latin typeface="+mn-ea"/>
            </a:endParaRPr>
          </a:p>
          <a:p>
            <a:pPr>
              <a:lnSpc>
                <a:spcPct val="100000"/>
              </a:lnSpc>
            </a:pPr>
            <a:r>
              <a:rPr lang="zh-CN" altLang="en-US" sz="2000" dirty="0" smtClean="0">
                <a:latin typeface="+mn-ea"/>
              </a:rPr>
              <a:t>可以从个体获得维度“解决方案”；可深入了解个体与聚合数据的区别</a:t>
            </a:r>
            <a:endParaRPr lang="en-US" altLang="zh-CN" sz="2000" dirty="0">
              <a:latin typeface="+mn-ea"/>
            </a:endParaRPr>
          </a:p>
          <a:p>
            <a:pPr>
              <a:lnSpc>
                <a:spcPct val="100000"/>
              </a:lnSpc>
            </a:pPr>
            <a:r>
              <a:rPr lang="zh-CN" altLang="en-US" sz="2000" dirty="0">
                <a:latin typeface="+mn-ea"/>
              </a:rPr>
              <a:t>无需</a:t>
            </a:r>
            <a:r>
              <a:rPr lang="zh-CN" altLang="en-US" sz="2000" dirty="0" smtClean="0">
                <a:latin typeface="+mn-ea"/>
              </a:rPr>
              <a:t>定义属性情况下发掘维度</a:t>
            </a:r>
            <a:endParaRPr lang="en-US" altLang="zh-CN" sz="2000" dirty="0" smtClean="0">
              <a:latin typeface="+mn-ea"/>
            </a:endParaRPr>
          </a:p>
          <a:p>
            <a:pPr>
              <a:lnSpc>
                <a:spcPct val="100000"/>
              </a:lnSpc>
            </a:pPr>
            <a:r>
              <a:rPr lang="zh-CN" altLang="en-US" sz="2000" dirty="0" smtClean="0">
                <a:latin typeface="+mn-ea"/>
              </a:rPr>
              <a:t>从</a:t>
            </a:r>
            <a:r>
              <a:rPr lang="en-US" altLang="zh-CN" sz="2000" dirty="0" smtClean="0">
                <a:latin typeface="+mn-ea"/>
              </a:rPr>
              <a:t>MDS</a:t>
            </a:r>
            <a:r>
              <a:rPr lang="zh-CN" altLang="en-US" sz="2000" dirty="0" smtClean="0">
                <a:latin typeface="+mn-ea"/>
              </a:rPr>
              <a:t>中产生的维度可合并到回归分析中，去评估他们和其他变量之间的关系</a:t>
            </a:r>
            <a:endParaRPr lang="en-US" altLang="zh-CN" sz="2000" dirty="0" smtClean="0">
              <a:latin typeface="+mn-ea"/>
            </a:endParaRPr>
          </a:p>
          <a:p>
            <a:pPr marL="0" indent="0">
              <a:lnSpc>
                <a:spcPct val="100000"/>
              </a:lnSpc>
              <a:buNone/>
            </a:pPr>
            <a:r>
              <a:rPr lang="zh-CN" altLang="en-US" sz="2000" dirty="0" smtClean="0">
                <a:latin typeface="+mn-ea"/>
              </a:rPr>
              <a:t>缺点</a:t>
            </a:r>
            <a:endParaRPr lang="en-US" altLang="zh-CN" sz="2000" dirty="0" smtClean="0">
              <a:latin typeface="+mn-ea"/>
            </a:endParaRPr>
          </a:p>
          <a:p>
            <a:pPr>
              <a:lnSpc>
                <a:spcPct val="100000"/>
              </a:lnSpc>
            </a:pPr>
            <a:r>
              <a:rPr lang="zh-CN" altLang="en-US" sz="2000" dirty="0">
                <a:latin typeface="+mn-ea"/>
              </a:rPr>
              <a:t>只提供</a:t>
            </a:r>
            <a:r>
              <a:rPr lang="zh-CN" altLang="en-US" sz="2000" dirty="0" smtClean="0">
                <a:latin typeface="+mn-ea"/>
              </a:rPr>
              <a:t>了相似</a:t>
            </a:r>
            <a:r>
              <a:rPr lang="en-US" altLang="zh-CN" sz="2000" dirty="0" smtClean="0">
                <a:latin typeface="+mn-ea"/>
              </a:rPr>
              <a:t>/</a:t>
            </a:r>
            <a:r>
              <a:rPr lang="zh-CN" altLang="en-US" sz="2000" dirty="0" smtClean="0">
                <a:latin typeface="+mn-ea"/>
              </a:rPr>
              <a:t>不相似的全局测量，而没有提供更细节的信息</a:t>
            </a:r>
            <a:endParaRPr lang="en-US" altLang="zh-CN" sz="2000" dirty="0" smtClean="0">
              <a:latin typeface="+mn-ea"/>
            </a:endParaRPr>
          </a:p>
          <a:p>
            <a:pPr>
              <a:lnSpc>
                <a:spcPct val="100000"/>
              </a:lnSpc>
            </a:pPr>
            <a:r>
              <a:rPr lang="zh-CN" altLang="en-US" sz="2000" dirty="0">
                <a:latin typeface="+mn-ea"/>
              </a:rPr>
              <a:t>难以表示和减少对数据的直觉理解。因此，数据的模型就像数据本身一样复杂</a:t>
            </a:r>
            <a:r>
              <a:rPr lang="zh-CN" altLang="en-US" sz="2000" dirty="0" smtClean="0">
                <a:latin typeface="+mn-ea"/>
              </a:rPr>
              <a:t>。</a:t>
            </a:r>
            <a:endParaRPr lang="en-US" altLang="zh-CN" sz="2000" dirty="0" smtClean="0">
              <a:latin typeface="+mn-ea"/>
            </a:endParaRPr>
          </a:p>
          <a:p>
            <a:pPr>
              <a:lnSpc>
                <a:spcPct val="100000"/>
              </a:lnSpc>
            </a:pPr>
            <a:r>
              <a:rPr lang="zh-CN" altLang="en-US" sz="2000" dirty="0">
                <a:latin typeface="+mn-ea"/>
              </a:rPr>
              <a:t>维</a:t>
            </a:r>
            <a:r>
              <a:rPr lang="zh-CN" altLang="en-US" sz="2000" dirty="0" smtClean="0">
                <a:latin typeface="+mn-ea"/>
              </a:rPr>
              <a:t>度的意义是主观的</a:t>
            </a:r>
            <a:endParaRPr lang="zh-CN" altLang="en-US" sz="2000" dirty="0">
              <a:latin typeface="+mn-ea"/>
            </a:endParaRPr>
          </a:p>
        </p:txBody>
      </p:sp>
    </p:spTree>
    <p:extLst>
      <p:ext uri="{BB962C8B-B14F-4D97-AF65-F5344CB8AC3E}">
        <p14:creationId xmlns:p14="http://schemas.microsoft.com/office/powerpoint/2010/main" val="196339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5D179C6-21D9-4B55-86B2-5E615EE44C43}"/>
              </a:ext>
            </a:extLst>
          </p:cNvPr>
          <p:cNvSpPr>
            <a:spLocks noGrp="1"/>
          </p:cNvSpPr>
          <p:nvPr>
            <p:ph type="ctrTitle"/>
          </p:nvPr>
        </p:nvSpPr>
        <p:spPr/>
        <p:txBody>
          <a:bodyPr>
            <a:normAutofit/>
          </a:bodyPr>
          <a:lstStyle/>
          <a:p>
            <a:r>
              <a:rPr lang="zh-CN" altLang="en-US" sz="5400" dirty="0" smtClean="0"/>
              <a:t>局部线性嵌入</a:t>
            </a:r>
            <a:r>
              <a:rPr lang="en-US" altLang="zh-CN" sz="5400" dirty="0" smtClean="0"/>
              <a:t>LLE</a:t>
            </a:r>
            <a:br>
              <a:rPr lang="en-US" altLang="zh-CN" sz="5400" dirty="0" smtClean="0"/>
            </a:br>
            <a:r>
              <a:rPr lang="en-US" altLang="zh-CN" sz="5400" dirty="0" smtClean="0"/>
              <a:t>Locally Linear Embedding</a:t>
            </a:r>
            <a:endParaRPr lang="zh-CN" altLang="en-US" sz="5400" dirty="0"/>
          </a:p>
        </p:txBody>
      </p:sp>
      <p:sp>
        <p:nvSpPr>
          <p:cNvPr id="5" name="副标题 2">
            <a:extLst>
              <a:ext uri="{FF2B5EF4-FFF2-40B4-BE49-F238E27FC236}">
                <a16:creationId xmlns:a16="http://schemas.microsoft.com/office/drawing/2014/main" xmlns="" id="{09403950-2896-40DA-9063-A80E9235A3DE}"/>
              </a:ext>
            </a:extLst>
          </p:cNvPr>
          <p:cNvSpPr>
            <a:spLocks noGrp="1"/>
          </p:cNvSpPr>
          <p:nvPr>
            <p:ph type="subTitle" idx="1"/>
          </p:nvPr>
        </p:nvSpPr>
        <p:spPr>
          <a:xfrm>
            <a:off x="1524000" y="4980264"/>
            <a:ext cx="9144000" cy="1655762"/>
          </a:xfrm>
        </p:spPr>
        <p:txBody>
          <a:bodyPr/>
          <a:lstStyle/>
          <a:p>
            <a:r>
              <a:rPr lang="zh-CN" altLang="en-US" dirty="0" smtClean="0"/>
              <a:t>孙阳</a:t>
            </a:r>
            <a:endParaRPr lang="en-US" altLang="zh-CN" dirty="0" smtClean="0"/>
          </a:p>
          <a:p>
            <a:r>
              <a:rPr lang="en-US" altLang="zh-CN" dirty="0" smtClean="0"/>
              <a:t>51174500125</a:t>
            </a:r>
            <a:endParaRPr lang="zh-CN" altLang="en-US" dirty="0"/>
          </a:p>
        </p:txBody>
      </p:sp>
    </p:spTree>
    <p:extLst>
      <p:ext uri="{BB962C8B-B14F-4D97-AF65-F5344CB8AC3E}">
        <p14:creationId xmlns:p14="http://schemas.microsoft.com/office/powerpoint/2010/main" val="10013328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zh-CN" altLang="zh-CN" dirty="0" smtClean="0"/>
              <a:t>局部</a:t>
            </a:r>
            <a:r>
              <a:rPr lang="zh-CN" altLang="zh-CN" dirty="0"/>
              <a:t>线性嵌入</a:t>
            </a:r>
            <a:r>
              <a:rPr lang="en-US" altLang="zh-CN" dirty="0"/>
              <a:t>(Locally Linear Embedding</a:t>
            </a:r>
            <a:r>
              <a:rPr lang="zh-CN" altLang="zh-CN" dirty="0" smtClean="0"/>
              <a:t>，简称</a:t>
            </a:r>
            <a:r>
              <a:rPr lang="en-US" altLang="zh-CN" dirty="0"/>
              <a:t>LLE</a:t>
            </a:r>
            <a:r>
              <a:rPr lang="en-US" altLang="zh-CN" dirty="0" smtClean="0"/>
              <a:t>)</a:t>
            </a:r>
            <a:r>
              <a:rPr lang="zh-CN" altLang="zh-CN" dirty="0" smtClean="0"/>
              <a:t>是</a:t>
            </a:r>
            <a:r>
              <a:rPr lang="zh-CN" altLang="zh-CN" dirty="0"/>
              <a:t>非常重要的降维方法</a:t>
            </a:r>
            <a:r>
              <a:rPr lang="zh-CN" altLang="zh-CN" dirty="0" smtClean="0"/>
              <a:t>。</a:t>
            </a:r>
            <a:endParaRPr lang="en-US" altLang="zh-CN" dirty="0" smtClean="0"/>
          </a:p>
          <a:p>
            <a:r>
              <a:rPr lang="zh-CN" altLang="zh-CN" dirty="0" smtClean="0"/>
              <a:t>和</a:t>
            </a:r>
            <a:r>
              <a:rPr lang="zh-CN" altLang="zh-CN" dirty="0"/>
              <a:t>传统的</a:t>
            </a:r>
            <a:r>
              <a:rPr lang="en-US" altLang="zh-CN" dirty="0"/>
              <a:t>PCA</a:t>
            </a:r>
            <a:r>
              <a:rPr lang="zh-CN" altLang="zh-CN" dirty="0"/>
              <a:t>，</a:t>
            </a:r>
            <a:r>
              <a:rPr lang="en-US" altLang="zh-CN" dirty="0"/>
              <a:t>LDA</a:t>
            </a:r>
            <a:r>
              <a:rPr lang="zh-CN" altLang="zh-CN" dirty="0"/>
              <a:t>等关注样本方差的降维方法相比，</a:t>
            </a:r>
            <a:r>
              <a:rPr lang="en-US" altLang="zh-CN" dirty="0"/>
              <a:t>LLE</a:t>
            </a:r>
            <a:r>
              <a:rPr lang="zh-CN" altLang="zh-CN" dirty="0"/>
              <a:t>关注于降维时保持样本局部的线性特征，由于</a:t>
            </a:r>
            <a:r>
              <a:rPr lang="en-US" altLang="zh-CN" dirty="0"/>
              <a:t>LLE</a:t>
            </a:r>
            <a:r>
              <a:rPr lang="zh-CN" altLang="zh-CN" dirty="0"/>
              <a:t>在降维时保持了样本的局部特征，它广泛的</a:t>
            </a:r>
            <a:r>
              <a:rPr lang="zh-CN" altLang="zh-CN" dirty="0" smtClean="0"/>
              <a:t>用于图像</a:t>
            </a:r>
            <a:r>
              <a:rPr lang="zh-CN" altLang="zh-CN" dirty="0"/>
              <a:t>识别，高维数据可视化等领域</a:t>
            </a:r>
            <a:r>
              <a:rPr lang="zh-CN" altLang="zh-CN" dirty="0" smtClean="0"/>
              <a:t>。</a:t>
            </a:r>
            <a:endParaRPr lang="zh-CN" altLang="zh-CN" dirty="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endParaRPr lang="zh-CN" altLang="en-US" dirty="0"/>
          </a:p>
        </p:txBody>
      </p:sp>
    </p:spTree>
    <p:extLst>
      <p:ext uri="{BB962C8B-B14F-4D97-AF65-F5344CB8AC3E}">
        <p14:creationId xmlns:p14="http://schemas.microsoft.com/office/powerpoint/2010/main" val="231895540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zh-CN" altLang="en-US" dirty="0" smtClean="0"/>
              <a:t>等距</a:t>
            </a:r>
            <a:r>
              <a:rPr lang="zh-CN" altLang="en-US" dirty="0"/>
              <a:t>映射算法有一个问题</a:t>
            </a:r>
            <a:r>
              <a:rPr lang="zh-CN" altLang="en-US" dirty="0" smtClean="0"/>
              <a:t>就是它要</a:t>
            </a:r>
            <a:r>
              <a:rPr lang="zh-CN" altLang="en-US" dirty="0"/>
              <a:t>找所有样本全局的最优解，当数据量很大，样本维度很高时，</a:t>
            </a:r>
            <a:r>
              <a:rPr lang="zh-CN" altLang="en-US" dirty="0" smtClean="0"/>
              <a:t>计算起来非常</a:t>
            </a:r>
            <a:r>
              <a:rPr lang="zh-CN" altLang="en-US" dirty="0"/>
              <a:t>的</a:t>
            </a:r>
            <a:r>
              <a:rPr lang="zh-CN" altLang="en-US" dirty="0" smtClean="0"/>
              <a:t>耗时。</a:t>
            </a:r>
            <a:endParaRPr lang="en-US" altLang="zh-CN" dirty="0" smtClean="0"/>
          </a:p>
          <a:p>
            <a:r>
              <a:rPr lang="zh-CN" altLang="en-US" dirty="0" smtClean="0"/>
              <a:t>鉴于</a:t>
            </a:r>
            <a:r>
              <a:rPr lang="zh-CN" altLang="en-US" dirty="0"/>
              <a:t>这个问题，</a:t>
            </a:r>
            <a:r>
              <a:rPr lang="en-US" altLang="zh-CN" dirty="0"/>
              <a:t>LLE</a:t>
            </a:r>
            <a:r>
              <a:rPr lang="zh-CN" altLang="en-US" dirty="0"/>
              <a:t>通过放弃所有样本全局最优的降维，只是通过保证局部最优来降</a:t>
            </a:r>
            <a:r>
              <a:rPr lang="zh-CN" altLang="en-US" dirty="0" smtClean="0"/>
              <a:t>维，同时</a:t>
            </a:r>
            <a:r>
              <a:rPr lang="zh-CN" altLang="en-US" dirty="0"/>
              <a:t>假设样本集在局部是满足线性关系的，进一步</a:t>
            </a:r>
            <a:r>
              <a:rPr lang="zh-CN" altLang="en-US" dirty="0" smtClean="0"/>
              <a:t>减少降</a:t>
            </a:r>
            <a:r>
              <a:rPr lang="zh-CN" altLang="en-US" dirty="0"/>
              <a:t>维的计算量</a:t>
            </a:r>
            <a:r>
              <a:rPr lang="zh-CN" altLang="en-US" dirty="0" smtClean="0"/>
              <a:t>。</a:t>
            </a:r>
            <a:endParaRPr lang="en-US" altLang="zh-CN" dirty="0" smtClean="0"/>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引入</a:t>
            </a:r>
            <a:r>
              <a:rPr lang="en-US" altLang="zh-CN" dirty="0" smtClean="0"/>
              <a:t>:</a:t>
            </a:r>
            <a:endParaRPr lang="zh-CN" altLang="en-US" dirty="0"/>
          </a:p>
        </p:txBody>
      </p:sp>
    </p:spTree>
    <p:extLst>
      <p:ext uri="{BB962C8B-B14F-4D97-AF65-F5344CB8AC3E}">
        <p14:creationId xmlns:p14="http://schemas.microsoft.com/office/powerpoint/2010/main" val="1480128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en-US" altLang="zh-CN" dirty="0" smtClean="0"/>
              <a:t>LLE</a:t>
            </a:r>
            <a:r>
              <a:rPr lang="zh-CN" altLang="en-US" dirty="0"/>
              <a:t>首先假设数据在较小的局部是线性的，也就是说，某一个数据可以由它邻域中的几个样本来线性</a:t>
            </a:r>
            <a:r>
              <a:rPr lang="zh-CN" altLang="en-US" dirty="0" smtClean="0"/>
              <a:t>表示。如我们有一个样本</a:t>
            </a:r>
            <a:r>
              <a:rPr lang="en-US" altLang="zh-CN" dirty="0" smtClean="0"/>
              <a:t>X</a:t>
            </a:r>
            <a:r>
              <a:rPr lang="en-US" altLang="zh-CN" sz="1800" dirty="0" smtClean="0"/>
              <a:t>1</a:t>
            </a:r>
            <a:r>
              <a:rPr lang="zh-CN" altLang="en-US" dirty="0" smtClean="0"/>
              <a:t>，</a:t>
            </a:r>
            <a:r>
              <a:rPr lang="en-US" altLang="zh-CN" dirty="0" smtClean="0"/>
              <a:t>X</a:t>
            </a:r>
            <a:r>
              <a:rPr lang="en-US" altLang="zh-CN" sz="1800" dirty="0" smtClean="0"/>
              <a:t>2</a:t>
            </a:r>
            <a:r>
              <a:rPr lang="en-US" altLang="zh-CN" dirty="0" smtClean="0"/>
              <a:t>,X</a:t>
            </a:r>
            <a:r>
              <a:rPr lang="en-US" altLang="zh-CN" sz="1800" dirty="0" smtClean="0"/>
              <a:t>3</a:t>
            </a:r>
            <a:r>
              <a:rPr lang="en-US" altLang="zh-CN" dirty="0" smtClean="0"/>
              <a:t>,X</a:t>
            </a:r>
            <a:r>
              <a:rPr lang="en-US" altLang="zh-CN" sz="1800" dirty="0" smtClean="0"/>
              <a:t>4</a:t>
            </a:r>
            <a:r>
              <a:rPr lang="zh-CN" altLang="en-US" dirty="0" smtClean="0"/>
              <a:t>为它在原始高维空间中用</a:t>
            </a:r>
            <a:r>
              <a:rPr lang="en-US" altLang="zh-CN" dirty="0" smtClean="0"/>
              <a:t>K-</a:t>
            </a:r>
            <a:r>
              <a:rPr lang="zh-CN" altLang="en-US" dirty="0" smtClean="0"/>
              <a:t>近邻思想找到的三个近邻。</a:t>
            </a:r>
            <a:endParaRPr lang="en-US" altLang="zh-CN" dirty="0" smtClean="0"/>
          </a:p>
          <a:p>
            <a:endParaRPr lang="en-US" altLang="zh-CN" dirty="0"/>
          </a:p>
          <a:p>
            <a:endParaRPr lang="en-US" altLang="zh-CN" dirty="0" smtClean="0"/>
          </a:p>
          <a:p>
            <a:pPr marL="0" indent="0">
              <a:buNone/>
            </a:pPr>
            <a:endParaRPr lang="en-US" altLang="zh-CN" dirty="0" smtClean="0"/>
          </a:p>
          <a:p>
            <a:pPr marL="0" indent="0">
              <a:buNone/>
            </a:pPr>
            <a:r>
              <a:rPr lang="zh-CN" altLang="en-US" dirty="0" smtClean="0"/>
              <a:t> 其中</a:t>
            </a:r>
            <a:r>
              <a:rPr lang="en-US" altLang="zh-CN" dirty="0" smtClean="0"/>
              <a:t>W</a:t>
            </a:r>
            <a:r>
              <a:rPr lang="en-US" altLang="zh-CN" sz="1800" dirty="0" smtClean="0"/>
              <a:t>12</a:t>
            </a:r>
            <a:r>
              <a:rPr lang="en-US" altLang="zh-CN" dirty="0" smtClean="0"/>
              <a:t>,W</a:t>
            </a:r>
            <a:r>
              <a:rPr lang="en-US" altLang="zh-CN" sz="1800" dirty="0" smtClean="0"/>
              <a:t>13</a:t>
            </a:r>
            <a:r>
              <a:rPr lang="en-US" altLang="zh-CN" dirty="0"/>
              <a:t>,</a:t>
            </a:r>
            <a:r>
              <a:rPr lang="en-US" altLang="zh-CN" dirty="0" smtClean="0"/>
              <a:t>W</a:t>
            </a:r>
            <a:r>
              <a:rPr lang="en-US" altLang="zh-CN" sz="1800" dirty="0" smtClean="0"/>
              <a:t>14</a:t>
            </a:r>
            <a:r>
              <a:rPr lang="zh-CN" altLang="en-US" dirty="0" smtClean="0"/>
              <a:t>为权重系数。</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思想</a:t>
            </a:r>
            <a:r>
              <a:rPr lang="en-US" altLang="zh-CN" dirty="0" smtClean="0"/>
              <a:t>:</a:t>
            </a:r>
            <a:endParaRPr lang="zh-CN" altLang="en-US" dirty="0"/>
          </a:p>
        </p:txBody>
      </p:sp>
      <p:pic>
        <p:nvPicPr>
          <p:cNvPr id="5" name="图片 4"/>
          <p:cNvPicPr>
            <a:picLocks noChangeAspect="1"/>
          </p:cNvPicPr>
          <p:nvPr/>
        </p:nvPicPr>
        <p:blipFill>
          <a:blip r:embed="rId3"/>
          <a:stretch>
            <a:fillRect/>
          </a:stretch>
        </p:blipFill>
        <p:spPr>
          <a:xfrm>
            <a:off x="2161309" y="3268783"/>
            <a:ext cx="5955766" cy="942998"/>
          </a:xfrm>
          <a:prstGeom prst="rect">
            <a:avLst/>
          </a:prstGeom>
        </p:spPr>
      </p:pic>
    </p:spTree>
    <p:extLst>
      <p:ext uri="{BB962C8B-B14F-4D97-AF65-F5344CB8AC3E}">
        <p14:creationId xmlns:p14="http://schemas.microsoft.com/office/powerpoint/2010/main" val="21125101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xmlns:a14="http://schemas.microsoft.com/office/drawing/2010/main" xmlns:mc="http://schemas.openxmlformats.org/markup-compatibility/2006" id="{EADDF1BF-8CED-49BA-8AD7-7B2D50D88823}"/>
              </a:ext>
            </a:extLst>
          </p:cNvPr>
          <p:cNvSpPr>
            <a:spLocks noGrp="1"/>
          </p:cNvSpPr>
          <p:nvPr>
            <p:ph idx="1"/>
          </p:nvPr>
        </p:nvSpPr>
        <p:spPr/>
        <p:txBody>
          <a:bodyPr/>
          <a:lstStyle/>
          <a:p>
            <a:r>
              <a:rPr lang="zh-CN" altLang="en-US" dirty="0" smtClean="0"/>
              <a:t>在我们通过</a:t>
            </a:r>
            <a:r>
              <a:rPr lang="en-US" altLang="zh-CN" dirty="0" smtClean="0"/>
              <a:t>LLE</a:t>
            </a:r>
            <a:r>
              <a:rPr lang="zh-CN" altLang="en-US" dirty="0"/>
              <a:t>降</a:t>
            </a:r>
            <a:r>
              <a:rPr lang="zh-CN" altLang="en-US" dirty="0" smtClean="0"/>
              <a:t>维后，我们希望</a:t>
            </a:r>
            <a:r>
              <a:rPr lang="en-US" altLang="zh-CN" dirty="0" smtClean="0"/>
              <a:t>X</a:t>
            </a:r>
            <a:r>
              <a:rPr lang="en-US" altLang="zh-CN" sz="1800" dirty="0" smtClean="0"/>
              <a:t>1</a:t>
            </a:r>
            <a:r>
              <a:rPr lang="zh-CN" altLang="en-US" dirty="0" smtClean="0"/>
              <a:t>在低维空间对应的投影</a:t>
            </a:r>
            <a:r>
              <a:rPr lang="en-US" altLang="zh-CN" dirty="0" smtClean="0"/>
              <a:t>X</a:t>
            </a:r>
            <a:r>
              <a:rPr lang="en-US" altLang="zh-CN" sz="1800" dirty="0" smtClean="0"/>
              <a:t>1</a:t>
            </a:r>
            <a:r>
              <a:rPr lang="zh-CN" altLang="en-US" dirty="0" smtClean="0"/>
              <a:t>’和</a:t>
            </a:r>
            <a:r>
              <a:rPr lang="en-US" altLang="zh-CN" dirty="0" smtClean="0"/>
              <a:t>X</a:t>
            </a:r>
            <a:r>
              <a:rPr lang="en-US" altLang="zh-CN" sz="1800" dirty="0" smtClean="0"/>
              <a:t>2</a:t>
            </a:r>
            <a:r>
              <a:rPr lang="zh-CN" altLang="en-US" dirty="0"/>
              <a:t>，</a:t>
            </a:r>
            <a:r>
              <a:rPr lang="en-US" altLang="zh-CN" dirty="0" smtClean="0"/>
              <a:t>X</a:t>
            </a:r>
            <a:r>
              <a:rPr lang="en-US" altLang="zh-CN" sz="1800" dirty="0" smtClean="0"/>
              <a:t>3</a:t>
            </a:r>
            <a:r>
              <a:rPr lang="zh-CN" altLang="en-US" dirty="0"/>
              <a:t>，</a:t>
            </a:r>
            <a:r>
              <a:rPr lang="en-US" altLang="zh-CN" dirty="0" smtClean="0"/>
              <a:t>X</a:t>
            </a:r>
            <a:r>
              <a:rPr lang="en-US" altLang="zh-CN" sz="1800" dirty="0" smtClean="0"/>
              <a:t>4</a:t>
            </a:r>
            <a:r>
              <a:rPr lang="zh-CN" altLang="en-US" dirty="0" smtClean="0"/>
              <a:t>对应的投影</a:t>
            </a:r>
            <a:r>
              <a:rPr lang="en-US" altLang="zh-CN" dirty="0" smtClean="0"/>
              <a:t>X</a:t>
            </a:r>
            <a:r>
              <a:rPr lang="en-US" altLang="zh-CN" sz="1800" dirty="0" smtClean="0"/>
              <a:t>2</a:t>
            </a:r>
            <a:r>
              <a:rPr lang="zh-CN" altLang="en-US" dirty="0" smtClean="0"/>
              <a:t>’，</a:t>
            </a:r>
            <a:r>
              <a:rPr lang="en-US" altLang="zh-CN" dirty="0" smtClean="0"/>
              <a:t>X</a:t>
            </a:r>
            <a:r>
              <a:rPr lang="en-US" altLang="zh-CN" sz="1800" dirty="0" smtClean="0"/>
              <a:t>3</a:t>
            </a:r>
            <a:r>
              <a:rPr lang="zh-CN" altLang="en-US" dirty="0" smtClean="0"/>
              <a:t>’</a:t>
            </a:r>
            <a:r>
              <a:rPr lang="zh-CN" altLang="en-US" dirty="0"/>
              <a:t>，</a:t>
            </a:r>
            <a:r>
              <a:rPr lang="en-US" altLang="zh-CN" dirty="0" smtClean="0"/>
              <a:t>X</a:t>
            </a:r>
            <a:r>
              <a:rPr lang="en-US" altLang="zh-CN" sz="1800" dirty="0" smtClean="0"/>
              <a:t>4</a:t>
            </a:r>
            <a:r>
              <a:rPr lang="zh-CN" altLang="en-US" dirty="0" smtClean="0"/>
              <a:t>’也尽量保持同样的线性关系，即</a:t>
            </a:r>
            <a:endParaRPr lang="en-US" altLang="zh-CN" dirty="0" smtClean="0"/>
          </a:p>
          <a:p>
            <a:endParaRPr lang="en-US" altLang="zh-CN" dirty="0"/>
          </a:p>
          <a:p>
            <a:endParaRPr lang="en-US" altLang="zh-CN" dirty="0" smtClean="0"/>
          </a:p>
          <a:p>
            <a:endParaRPr lang="en-US" altLang="zh-CN" dirty="0"/>
          </a:p>
          <a:p>
            <a:pPr marL="0" indent="0">
              <a:buNone/>
            </a:pPr>
            <a:r>
              <a:rPr lang="zh-CN" altLang="en-US" dirty="0" smtClean="0"/>
              <a:t>  也就是说，投影前后线性关系的权重系数</a:t>
            </a:r>
            <a:r>
              <a:rPr lang="en-US" altLang="zh-CN" dirty="0" smtClean="0"/>
              <a:t>W</a:t>
            </a:r>
            <a:r>
              <a:rPr lang="en-US" altLang="zh-CN" sz="1800" dirty="0" smtClean="0"/>
              <a:t>12</a:t>
            </a:r>
            <a:r>
              <a:rPr lang="en-US" altLang="zh-CN" dirty="0" smtClean="0"/>
              <a:t>,W</a:t>
            </a:r>
            <a:r>
              <a:rPr lang="en-US" altLang="zh-CN" sz="1800" dirty="0" smtClean="0"/>
              <a:t>13</a:t>
            </a:r>
            <a:r>
              <a:rPr lang="en-US" altLang="zh-CN" dirty="0" smtClean="0"/>
              <a:t>,W</a:t>
            </a:r>
            <a:r>
              <a:rPr lang="en-US" altLang="zh-CN" sz="1800" dirty="0" smtClean="0"/>
              <a:t>14</a:t>
            </a:r>
            <a:r>
              <a:rPr lang="zh-CN" altLang="en-US" dirty="0" smtClean="0"/>
              <a:t>是尽量不变或者最小改变。</a:t>
            </a:r>
          </a:p>
        </p:txBody>
      </p:sp>
      <p:sp>
        <p:nvSpPr>
          <p:cNvPr id="2" name="标题 1">
            <a:extLst>
              <a:ext uri="{FF2B5EF4-FFF2-40B4-BE49-F238E27FC236}">
                <a16:creationId xmlns="" xmlns:a16="http://schemas.microsoft.com/office/drawing/2014/main" id="{2BC4896A-D65B-4908-BA64-102AB5EA4B1C}"/>
              </a:ext>
            </a:extLst>
          </p:cNvPr>
          <p:cNvSpPr>
            <a:spLocks noGrp="1"/>
          </p:cNvSpPr>
          <p:nvPr>
            <p:ph type="title"/>
          </p:nvPr>
        </p:nvSpPr>
        <p:spPr/>
        <p:txBody>
          <a:bodyPr/>
          <a:lstStyle/>
          <a:p>
            <a:r>
              <a:rPr lang="en-US" altLang="zh-CN" dirty="0" smtClean="0"/>
              <a:t>LLE</a:t>
            </a:r>
            <a:r>
              <a:rPr lang="zh-CN" altLang="en-US" dirty="0" smtClean="0"/>
              <a:t>思想</a:t>
            </a:r>
            <a:r>
              <a:rPr lang="en-US" altLang="zh-CN" dirty="0" smtClean="0"/>
              <a:t>:</a:t>
            </a:r>
            <a:endParaRPr lang="zh-CN" altLang="en-US" dirty="0"/>
          </a:p>
        </p:txBody>
      </p:sp>
      <p:pic>
        <p:nvPicPr>
          <p:cNvPr id="10" name="图片 9"/>
          <p:cNvPicPr>
            <a:picLocks noChangeAspect="1"/>
          </p:cNvPicPr>
          <p:nvPr/>
        </p:nvPicPr>
        <p:blipFill>
          <a:blip r:embed="rId3"/>
          <a:stretch>
            <a:fillRect/>
          </a:stretch>
        </p:blipFill>
        <p:spPr>
          <a:xfrm>
            <a:off x="2064327" y="2898514"/>
            <a:ext cx="5716435" cy="983227"/>
          </a:xfrm>
          <a:prstGeom prst="rect">
            <a:avLst/>
          </a:prstGeom>
        </p:spPr>
      </p:pic>
    </p:spTree>
    <p:extLst>
      <p:ext uri="{BB962C8B-B14F-4D97-AF65-F5344CB8AC3E}">
        <p14:creationId xmlns:p14="http://schemas.microsoft.com/office/powerpoint/2010/main" val="279365804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AUTOCOLOR" val="TRUE"/>
  <p:tag name="MH_TYPE" val="CONTENTS"/>
  <p:tag name="ID" val="545839"/>
</p:tagLst>
</file>

<file path=ppt/tags/tag10.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ENTRY"/>
  <p:tag name="ID" val="545839"/>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ENTRY"/>
  <p:tag name="ID" val="545839"/>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3.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4.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5.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6.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7.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8.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19.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NUMBER"/>
  <p:tag name="ID" val="545839"/>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NUMBER"/>
  <p:tag name="ID" val="545839"/>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NUMBER"/>
  <p:tag name="ID" val="545839"/>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NUMBER"/>
  <p:tag name="ID" val="545839"/>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NUMBER"/>
  <p:tag name="ID" val="545839"/>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ENTRY"/>
  <p:tag name="ID" val="545839"/>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ENTRY"/>
  <p:tag name="ID" val="545839"/>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80410205007"/>
  <p:tag name="MH_LIBRARY" val="CONTENTS"/>
  <p:tag name="MH_TYPE" val="ENTRY"/>
  <p:tag name="ID" val="545839"/>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TotalTime>
  <Words>7853</Words>
  <Application>Microsoft Office PowerPoint</Application>
  <PresentationFormat>宽屏</PresentationFormat>
  <Paragraphs>955</Paragraphs>
  <Slides>148</Slides>
  <Notes>96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148</vt:i4>
      </vt:variant>
    </vt:vector>
  </HeadingPairs>
  <TitlesOfParts>
    <vt:vector size="161" baseType="lpstr">
      <vt:lpstr>Arial Unicode MS</vt:lpstr>
      <vt:lpstr>DengXian</vt:lpstr>
      <vt:lpstr>DengXian Light</vt:lpstr>
      <vt:lpstr>黑体</vt:lpstr>
      <vt:lpstr>华文细黑</vt:lpstr>
      <vt:lpstr>华文中宋</vt:lpstr>
      <vt:lpstr>宋体</vt:lpstr>
      <vt:lpstr>Arial</vt:lpstr>
      <vt:lpstr>Calisto MT</vt:lpstr>
      <vt:lpstr>Cambria Math</vt:lpstr>
      <vt:lpstr>Mangal</vt:lpstr>
      <vt:lpstr>Times New Roman</vt:lpstr>
      <vt:lpstr>Office 主题</vt:lpstr>
      <vt:lpstr>流形学习Manifold Learning</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尽管“现实世界”数据集表现出低维流形结构的程度仍在探索之中，但已经发现了一些积极的例子。</vt:lpstr>
      <vt:lpstr>主成分分析PCA Principal Component Analysis</vt:lpstr>
      <vt:lpstr>为什么要用主成分分析？</vt:lpstr>
      <vt:lpstr>PowerPoint 演示文稿</vt:lpstr>
      <vt:lpstr>如果数据量增大：</vt:lpstr>
      <vt:lpstr>降维：</vt:lpstr>
      <vt:lpstr>1.主成分分析(PCA)</vt:lpstr>
      <vt:lpstr>一些知识点：</vt:lpstr>
      <vt:lpstr>2：</vt:lpstr>
      <vt:lpstr>主成分分析原理：</vt:lpstr>
      <vt:lpstr>为什么引入投影？</vt:lpstr>
      <vt:lpstr>投影的计算方法：</vt:lpstr>
      <vt:lpstr>最大方差定理:</vt:lpstr>
      <vt:lpstr>目标函数：</vt:lpstr>
      <vt:lpstr> </vt:lpstr>
      <vt:lpstr>PowerPoint 演示文稿</vt:lpstr>
      <vt:lpstr>举个例子：</vt:lpstr>
      <vt:lpstr>步骤一：中心化</vt:lpstr>
      <vt:lpstr>步骤二：求特征协方差矩阵</vt:lpstr>
      <vt:lpstr>步骤三：做特征值分解</vt:lpstr>
      <vt:lpstr>步骤四：取特征向量：</vt:lpstr>
      <vt:lpstr>PowerPoint 演示文稿</vt:lpstr>
      <vt:lpstr>PCA后续：</vt:lpstr>
      <vt:lpstr>PCA总结：</vt:lpstr>
      <vt:lpstr>自动编码器AE Auto-Encoder</vt:lpstr>
      <vt:lpstr>自编码器简介：</vt:lpstr>
      <vt:lpstr>自编码器简介：</vt:lpstr>
      <vt:lpstr>Question：当g=f ?</vt:lpstr>
      <vt:lpstr>自编码器与神经网络：</vt:lpstr>
      <vt:lpstr>自编码器试图复现其原始输入！</vt:lpstr>
      <vt:lpstr>自编码器的公式：</vt:lpstr>
      <vt:lpstr>隐层的约束：</vt:lpstr>
      <vt:lpstr>降噪自编码器(Denoising Autoencoder, DAE)：</vt:lpstr>
      <vt:lpstr>DAE的系统结构如下图（摘自Vincent论文）所示：</vt:lpstr>
      <vt:lpstr>DAE结构图：</vt:lpstr>
      <vt:lpstr>对DAE的直观解释：</vt:lpstr>
      <vt:lpstr>数学上的解释：</vt:lpstr>
      <vt:lpstr>堆栈自编码器：</vt:lpstr>
      <vt:lpstr>堆栈自编码器的结构：</vt:lpstr>
      <vt:lpstr>稀疏自编码器：</vt:lpstr>
      <vt:lpstr>思路：</vt:lpstr>
      <vt:lpstr>简述KL散度：</vt:lpstr>
      <vt:lpstr>PowerPoint 演示文稿</vt:lpstr>
      <vt:lpstr>稀疏自编码器的两个原则：</vt:lpstr>
      <vt:lpstr>稀疏编码器的应用：</vt:lpstr>
      <vt:lpstr>思想：</vt:lpstr>
      <vt:lpstr>PowerPoint 演示文稿</vt:lpstr>
      <vt:lpstr>关于预训练和深度学习：</vt:lpstr>
      <vt:lpstr>多维缩放-MDS Multiple Dimension Scaling</vt:lpstr>
      <vt:lpstr>PowerPoint 演示文稿</vt:lpstr>
      <vt:lpstr>K近邻学习</vt:lpstr>
      <vt:lpstr>K近邻学习</vt:lpstr>
      <vt:lpstr>低维嵌入</vt:lpstr>
      <vt:lpstr>低维嵌入</vt:lpstr>
      <vt:lpstr>多维缩放- Multiple Dimension Scaling（MDS）</vt:lpstr>
      <vt:lpstr>多维缩放- Multiple Dimension Scaling（MDS）</vt:lpstr>
      <vt:lpstr>为什么要样本中心化？</vt:lpstr>
      <vt:lpstr>多维缩放- Multiple Dimension Scaling（MDS）</vt:lpstr>
      <vt:lpstr>PowerPoint 演示文稿</vt:lpstr>
      <vt:lpstr>PowerPoint 演示文稿</vt:lpstr>
      <vt:lpstr>PowerPoint 演示文稿</vt:lpstr>
      <vt:lpstr>特征值分解-Eigen Decomposition</vt:lpstr>
      <vt:lpstr>特征值分解-Eigen Decomposition</vt:lpstr>
      <vt:lpstr>奇异值分解-Singular Value Decomposition</vt:lpstr>
      <vt:lpstr>奇异值分解-Singular Value Decomposition</vt:lpstr>
      <vt:lpstr>PowerPoint 演示文稿</vt:lpstr>
      <vt:lpstr>PowerPoint 演示文稿</vt:lpstr>
      <vt:lpstr>PowerPoint 演示文稿</vt:lpstr>
      <vt:lpstr>PowerPoint 演示文稿</vt:lpstr>
      <vt:lpstr>奇异值分解-Singular Value Decomposition</vt:lpstr>
      <vt:lpstr>MDS算法描述</vt:lpstr>
      <vt:lpstr>MDS算法实例</vt:lpstr>
      <vt:lpstr>MDS算法实例</vt:lpstr>
      <vt:lpstr>MDS算法实例</vt:lpstr>
      <vt:lpstr>MDS算法优缺点</vt:lpstr>
      <vt:lpstr>局部线性嵌入LLE Locally Linear Embedding</vt:lpstr>
      <vt:lpstr>LLE</vt:lpstr>
      <vt:lpstr>LLE引入:</vt:lpstr>
      <vt:lpstr>LLE思想:</vt:lpstr>
      <vt:lpstr>LLE思想:</vt:lpstr>
      <vt:lpstr>LLE算法推导:</vt:lpstr>
      <vt:lpstr>LLE算法推导:</vt:lpstr>
      <vt:lpstr>LLE算法推导:</vt:lpstr>
      <vt:lpstr>LLE算法推导:</vt:lpstr>
      <vt:lpstr>LLE算法推导:</vt:lpstr>
      <vt:lpstr>LLE算法推导</vt:lpstr>
      <vt:lpstr>LLE算法推导</vt:lpstr>
      <vt:lpstr>LLE算法流程</vt:lpstr>
      <vt:lpstr>LLE算法流程</vt:lpstr>
      <vt:lpstr>LLE总结</vt:lpstr>
      <vt:lpstr>LLE的改进算法</vt:lpstr>
      <vt:lpstr>Semidefinite  Embedding（SDE）</vt:lpstr>
      <vt:lpstr>SDE</vt:lpstr>
      <vt:lpstr>Example</vt:lpstr>
      <vt:lpstr>Example</vt:lpstr>
      <vt:lpstr>SDE</vt:lpstr>
      <vt:lpstr>SDE</vt:lpstr>
      <vt:lpstr>SDE算法流程</vt:lpstr>
      <vt:lpstr>SDE算法</vt:lpstr>
      <vt:lpstr>等度量映射Isomap Isometric Feature Mapping</vt:lpstr>
      <vt:lpstr>Isomap基本概念</vt:lpstr>
      <vt:lpstr>Isomap基本概念</vt:lpstr>
      <vt:lpstr>Isomap出发点</vt:lpstr>
      <vt:lpstr>Isomap算法</vt:lpstr>
      <vt:lpstr>Isomap计算测地线距离</vt:lpstr>
      <vt:lpstr>Isomap计算测地线距离</vt:lpstr>
      <vt:lpstr>Isomap低维映射</vt:lpstr>
      <vt:lpstr>Isomap算法流程</vt:lpstr>
      <vt:lpstr>Isomap新样本问题</vt:lpstr>
      <vt:lpstr>Isomap改进</vt:lpstr>
      <vt:lpstr>Isomap优点</vt:lpstr>
      <vt:lpstr>Isomap缺点</vt:lpstr>
      <vt:lpstr>Isomap例子</vt:lpstr>
      <vt:lpstr>Isomap例子</vt:lpstr>
      <vt:lpstr>Isomap例子</vt:lpstr>
      <vt:lpstr>拉普拉斯特征映射LE Laplacian Eigenmaps</vt:lpstr>
      <vt:lpstr>LE基本概念</vt:lpstr>
      <vt:lpstr>LE基本原理</vt:lpstr>
      <vt:lpstr>LE目标函数</vt:lpstr>
      <vt:lpstr>LE目标函数变换</vt:lpstr>
      <vt:lpstr>LE算法流程</vt:lpstr>
      <vt:lpstr>LE算法流程</vt:lpstr>
      <vt:lpstr>LE算法例子</vt:lpstr>
      <vt:lpstr>LE算法例子</vt:lpstr>
      <vt:lpstr>LE优缺点</vt:lpstr>
      <vt:lpstr>流形学习算法总结</vt:lpstr>
      <vt:lpstr>流形学习算法总结</vt:lpstr>
      <vt:lpstr>主要参考文献</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Windows 用户</cp:lastModifiedBy>
  <cp:revision>74</cp:revision>
  <dcterms:created xsi:type="dcterms:W3CDTF">2018-04-08T01:54:23Z</dcterms:created>
  <dcterms:modified xsi:type="dcterms:W3CDTF">2018-04-11T09:47:16Z</dcterms:modified>
</cp:coreProperties>
</file>